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9" r:id="rId2"/>
    <p:sldId id="277" r:id="rId3"/>
    <p:sldId id="274" r:id="rId4"/>
    <p:sldId id="305" r:id="rId5"/>
    <p:sldId id="275" r:id="rId6"/>
    <p:sldId id="284" r:id="rId7"/>
    <p:sldId id="304" r:id="rId8"/>
    <p:sldId id="276" r:id="rId9"/>
    <p:sldId id="316" r:id="rId10"/>
    <p:sldId id="303" r:id="rId11"/>
    <p:sldId id="278" r:id="rId12"/>
    <p:sldId id="317" r:id="rId13"/>
    <p:sldId id="318" r:id="rId14"/>
    <p:sldId id="319" r:id="rId15"/>
    <p:sldId id="287" r:id="rId16"/>
    <p:sldId id="286" r:id="rId17"/>
    <p:sldId id="321" r:id="rId18"/>
    <p:sldId id="285" r:id="rId19"/>
    <p:sldId id="307" r:id="rId20"/>
    <p:sldId id="320" r:id="rId21"/>
    <p:sldId id="302" r:id="rId22"/>
    <p:sldId id="279" r:id="rId23"/>
    <p:sldId id="301" r:id="rId24"/>
    <p:sldId id="280" r:id="rId25"/>
    <p:sldId id="315" r:id="rId26"/>
    <p:sldId id="314" r:id="rId27"/>
    <p:sldId id="30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FFF99"/>
    <a:srgbClr val="9A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8F3AF-BD69-42EE-87C2-A4EDE4C95439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6FDA8-7BE9-448E-B192-409747B9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5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TDOA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8EB78-424E-A341-9BEA-426F42C248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TDOA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8EB78-424E-A341-9BEA-426F42C248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8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TDOA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8EB78-424E-A341-9BEA-426F42C248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6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8EB78-424E-A341-9BEA-426F42C248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3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Mobile node diagram to follow. Mobile nodes should sleep just under 5 s (ensuring they will hear a ground node transmission at least once if it is in range), then wake long enough to receive a single countdown signal from a ground node. Once they have received a countdown signal, and the checksum demonstrates a good link, update global time (it will have drifted over the last 5 min), then listen for rest of commands. Once commands received use global time, received command, and (assuming the command includes a simple transmit instruction) pre-programmed transmission time delay to send ID during the ground node’s ~5 min RX period.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8EB78-424E-A341-9BEA-426F42C248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0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8EB78-424E-A341-9BEA-426F42C248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5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9D90069-7F1A-4603-BAFB-FF9F9580A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6F55A867-B263-4697-AE67-B4668D251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8320A91-7EE6-44E4-8CC2-85736890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2254AC1-586E-4655-BACE-10CBEDDA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D053269-3EEA-4BE5-9EE3-2792C31D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8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CD769D5-31D6-4DA5-ABB5-AB1C6F92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31BDEAF9-FDF8-42EA-A64D-664989469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660F972-5BFF-4021-96A8-129E5484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EB77EB4-D72C-4D03-BA71-0A70192D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F1CD004-A354-4E86-8D40-1C3B2C9A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22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234A9C13-994C-41FB-BEFE-B0CBBFF4C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15411B3-2D29-4A1E-AAA5-515BC8AE3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6DEC1AF-7B4F-404B-A355-F7D0A055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789BD2E-55A2-451A-9CA9-98CA9255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27F09D1-340E-41A7-B66F-395006FE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9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41C4F72-F12B-47E1-8C49-62F4CEDA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81E16A3-ED0A-4581-8478-1380E84F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D24EDC-8FD7-4FB6-95DF-8344D8C2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0B70D5B-ECB3-4781-9EEB-05D8418D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BE14889-6A88-4F66-B829-8C0DE5C0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2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A158E14-EC0F-4498-8BE2-DDB24606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3217901-8AD5-417F-8960-53B338FE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0E7F80-DBF8-4C29-9813-5D5AE961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687057E-7952-4DE5-A960-1246C5BA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9F4AC47-8810-452D-B0C4-6BD64939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2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43B8C41-7C7F-49F2-BE8D-750AC461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F227813-4746-474B-818D-404CC7658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0185ED6F-97B1-464E-96A2-369937763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DBDA37E-6BEB-479D-B661-08A6BB5A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6AFA373-8A6A-496C-BDDB-37B109B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D09EAE1-70FD-42D8-A8A3-7B832E2F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4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9BF818-E1C7-4AFA-8F24-47538214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60D2152-BCCA-49FB-819C-E8DAABE15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2BDF743-17A8-420C-8C97-FA45F5AF3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54F28E93-5360-4277-9647-ED35E4A6A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D9C64166-E7CA-4824-9F53-C94DC8F6A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05171365-0F50-4423-AFAE-2EDC6E46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1319AA17-B290-41FD-9809-D180D9C6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2BD79649-519A-4F14-9345-28CFDA72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DF29834-8046-4684-88A4-3B0724A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ED08F85-9D39-4439-A62C-F22B4470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EC3A855F-B26D-49B0-997D-A71F4EA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CB876FC-C84F-4CCC-B2C6-BA4D6152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6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CFDE808A-B2C4-4B78-B066-8C5672C4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C225E56-C52C-4FFD-8A7C-0AB8FC9D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D8C6D6C-984F-4FCE-9429-9777EB01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2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B49A76-B483-4B90-AC7E-6D602930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29DDC76-65D3-491D-9D67-B0109BA3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BAE019B-4D13-4407-9271-647A3F92E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9BC3441-B245-423B-8ED1-19C25C70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304B26C-97ED-4DD3-99DE-F700E295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0283B03-56CA-474F-AD29-16E76E2B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7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61E573A-89AB-4377-90E5-4AD7FB23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ADFDA18-77C5-404C-BA8F-5ECE8EDDE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6F3B968-1B90-46A5-8EF5-B9E52A11E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E618151-B3EF-4733-A064-5F9D9BBC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11876AE-A1E8-4AE2-9F68-95B3D963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9FDB077-8AA9-4894-B53F-1F7521C9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8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28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97960A5-2C4E-4443-8326-A14AB45F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4DDB157-BD16-44CF-A895-10E63B29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0E61494-48C8-4F08-90E0-F7436961A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9AA22-4574-4EDA-81DF-6ADE348F8883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918F390-605C-4809-AF8C-C64EEF54E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A47BE8C-E29F-48BA-8189-AF4AAF1FD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0F49B-31DD-4DDE-B268-01341A064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7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77071"/>
            <a:ext cx="88984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AMRUPT</a:t>
            </a:r>
            <a:b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2400" dirty="0" smtClean="0">
                <a:solidFill>
                  <a:srgbClr val="0070C0"/>
                </a:solidFill>
                <a:ea typeface="Adobe Gothic Std B" panose="020B0800000000000000" pitchFamily="34" charset="-128"/>
              </a:rPr>
              <a:t>(Animal Movement Research Using Phase-based Trilateration)</a:t>
            </a:r>
            <a:endParaRPr lang="en-US" sz="3200" dirty="0" smtClean="0">
              <a:solidFill>
                <a:srgbClr val="0070C0"/>
              </a:solidFill>
              <a:ea typeface="Adobe Gothic Std B" panose="020B0800000000000000" pitchFamily="34" charset="-128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16195" r="10519" b="4093"/>
          <a:stretch/>
        </p:blipFill>
        <p:spPr bwMode="auto">
          <a:xfrm>
            <a:off x="1757050" y="1269623"/>
            <a:ext cx="8677899" cy="5285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26942" r="8539" b="6892"/>
          <a:stretch/>
        </p:blipFill>
        <p:spPr bwMode="auto">
          <a:xfrm>
            <a:off x="10684810" y="4852"/>
            <a:ext cx="1507189" cy="1567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24763" r="13752" b="5560"/>
          <a:stretch/>
        </p:blipFill>
        <p:spPr bwMode="auto">
          <a:xfrm>
            <a:off x="0" y="0"/>
            <a:ext cx="1726163" cy="1608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28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Engineering design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49" t="13541" r="78732" b="44060"/>
          <a:stretch/>
        </p:blipFill>
        <p:spPr>
          <a:xfrm>
            <a:off x="7785188" y="3092336"/>
            <a:ext cx="1197033" cy="2086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9" t="13541" r="78732" b="44060"/>
          <a:stretch/>
        </p:blipFill>
        <p:spPr>
          <a:xfrm>
            <a:off x="3332337" y="4034446"/>
            <a:ext cx="1197033" cy="2086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06" t="73360" r="76675" b="10311"/>
          <a:stretch/>
        </p:blipFill>
        <p:spPr>
          <a:xfrm>
            <a:off x="5720860" y="5317375"/>
            <a:ext cx="1197033" cy="8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52847" y="460198"/>
            <a:ext cx="888630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Generate multiple solutions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000" b="1" i="1" dirty="0" smtClean="0"/>
              <a:t>Synthesize ideas from existing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“Start </a:t>
            </a:r>
            <a:r>
              <a:rPr lang="en-US" sz="2000" dirty="0"/>
              <a:t>with existing solutions to the problem and then tear them </a:t>
            </a:r>
            <a:r>
              <a:rPr lang="en-US" sz="2000" dirty="0" smtClean="0"/>
              <a:t>apart to find </a:t>
            </a:r>
            <a:r>
              <a:rPr lang="en-US" sz="2000" dirty="0"/>
              <a:t>out </a:t>
            </a:r>
            <a:r>
              <a:rPr lang="en-US" sz="2000" dirty="0" smtClean="0"/>
              <a:t>what's wrong </a:t>
            </a:r>
            <a:r>
              <a:rPr lang="en-US" sz="2000" dirty="0"/>
              <a:t>with those solutions and focus on how to improve their weaknesses</a:t>
            </a:r>
            <a:r>
              <a:rPr lang="en-US" sz="2000" dirty="0" smtClean="0"/>
              <a:t>.”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i="1" dirty="0" smtClean="0"/>
              <a:t>Brainstorming important!!</a:t>
            </a:r>
            <a:endParaRPr lang="en-US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“Ideas </a:t>
            </a:r>
            <a:r>
              <a:rPr lang="en-US" sz="2000" dirty="0"/>
              <a:t>are </a:t>
            </a:r>
            <a:r>
              <a:rPr lang="en-US" sz="2000" dirty="0" smtClean="0"/>
              <a:t>generated when </a:t>
            </a:r>
            <a:r>
              <a:rPr lang="en-US" sz="2000" dirty="0"/>
              <a:t>people are free to take risks and make mistakes</a:t>
            </a:r>
            <a:r>
              <a:rPr lang="en-US" sz="2000" dirty="0" smtClean="0"/>
              <a:t>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“Brainstorming </a:t>
            </a:r>
            <a:r>
              <a:rPr lang="en-US" sz="2000" dirty="0"/>
              <a:t>at this stage is </a:t>
            </a:r>
            <a:r>
              <a:rPr lang="en-US" sz="2000" dirty="0" smtClean="0"/>
              <a:t>often a </a:t>
            </a:r>
            <a:r>
              <a:rPr lang="en-US" sz="2000" u="sng" dirty="0"/>
              <a:t>team effort</a:t>
            </a:r>
            <a:r>
              <a:rPr lang="en-US" sz="2000" dirty="0"/>
              <a:t> in which people from </a:t>
            </a:r>
            <a:r>
              <a:rPr lang="en-US" sz="2000" u="sng" dirty="0"/>
              <a:t>different disciplines</a:t>
            </a:r>
            <a:r>
              <a:rPr lang="en-US" sz="2000" dirty="0"/>
              <a:t> are involved in </a:t>
            </a:r>
            <a:r>
              <a:rPr lang="en-US" sz="2000" dirty="0" smtClean="0"/>
              <a:t>generating multiple </a:t>
            </a:r>
            <a:r>
              <a:rPr lang="en-US" sz="2000" dirty="0"/>
              <a:t>solutions to the problem</a:t>
            </a:r>
            <a:r>
              <a:rPr lang="en-US" sz="2000" dirty="0" smtClean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83327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342" y="71740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 tiered approaches (phases)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5572711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Obtain Phase-difference </a:t>
            </a:r>
            <a:r>
              <a:rPr lang="en-US" sz="1100" dirty="0" smtClean="0"/>
              <a:t>information, AOA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638803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Schedule </a:t>
            </a:r>
            <a:r>
              <a:rPr lang="en-US" sz="1100" dirty="0" err="1" smtClean="0"/>
              <a:t>Tx</a:t>
            </a:r>
            <a:r>
              <a:rPr lang="en-US" sz="1100" dirty="0" smtClean="0"/>
              <a:t>/Rx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2283439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Tx</a:t>
            </a:r>
            <a:r>
              <a:rPr lang="en-US" sz="1100" dirty="0"/>
              <a:t> </a:t>
            </a:r>
            <a:r>
              <a:rPr lang="en-US" sz="1100" dirty="0" smtClean="0"/>
              <a:t>from mobile-node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928075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Rx from ground-node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7217347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Obtain ID and timestamp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8861983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Transmit </a:t>
            </a:r>
            <a:r>
              <a:rPr lang="en-US" sz="1100" dirty="0" smtClean="0"/>
              <a:t>AOA, </a:t>
            </a:r>
            <a:r>
              <a:rPr lang="en-US" sz="1100" dirty="0" smtClean="0"/>
              <a:t>ID, timestamp to base station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0506619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Triangulate </a:t>
            </a:r>
            <a:r>
              <a:rPr lang="en-US" sz="1100" dirty="0" smtClean="0"/>
              <a:t>location</a:t>
            </a:r>
            <a:endParaRPr lang="en-US" sz="1100" dirty="0"/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1684342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8" idx="1"/>
          </p:cNvCxnSpPr>
          <p:nvPr/>
        </p:nvCxnSpPr>
        <p:spPr>
          <a:xfrm>
            <a:off x="3328978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5" idx="1"/>
          </p:cNvCxnSpPr>
          <p:nvPr/>
        </p:nvCxnSpPr>
        <p:spPr>
          <a:xfrm>
            <a:off x="4973614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9" idx="1"/>
          </p:cNvCxnSpPr>
          <p:nvPr/>
        </p:nvCxnSpPr>
        <p:spPr>
          <a:xfrm>
            <a:off x="6618250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  <a:endCxn id="10" idx="1"/>
          </p:cNvCxnSpPr>
          <p:nvPr/>
        </p:nvCxnSpPr>
        <p:spPr>
          <a:xfrm>
            <a:off x="8262886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9907522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6255" y="2740233"/>
            <a:ext cx="889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Phase I (single frequency)</a:t>
            </a:r>
          </a:p>
        </p:txBody>
      </p:sp>
    </p:spTree>
    <p:extLst>
      <p:ext uri="{BB962C8B-B14F-4D97-AF65-F5344CB8AC3E}">
        <p14:creationId xmlns:p14="http://schemas.microsoft.com/office/powerpoint/2010/main" val="186165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342" y="71740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 tiered approaches (phases)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5572711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Obtain Phase-difference </a:t>
            </a:r>
            <a:r>
              <a:rPr lang="en-US" sz="1100" dirty="0" smtClean="0"/>
              <a:t>information, AOA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638803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Schedule </a:t>
            </a:r>
            <a:r>
              <a:rPr lang="en-US" sz="1100" dirty="0" err="1" smtClean="0"/>
              <a:t>Tx</a:t>
            </a:r>
            <a:r>
              <a:rPr lang="en-US" sz="1100" dirty="0" smtClean="0"/>
              <a:t>/Rx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2283439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Tx</a:t>
            </a:r>
            <a:r>
              <a:rPr lang="en-US" sz="1100" dirty="0"/>
              <a:t> </a:t>
            </a:r>
            <a:r>
              <a:rPr lang="en-US" sz="1100" dirty="0" smtClean="0"/>
              <a:t>from mobile-node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928075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Rx from ground-node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7217347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Obtain ID and timestamp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8861983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Transmit </a:t>
            </a:r>
            <a:r>
              <a:rPr lang="en-US" sz="1100" dirty="0" smtClean="0"/>
              <a:t>AOA, </a:t>
            </a:r>
            <a:r>
              <a:rPr lang="en-US" sz="1100" dirty="0" smtClean="0"/>
              <a:t>ID, timestamp to base station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0506619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Triangulate </a:t>
            </a:r>
            <a:r>
              <a:rPr lang="en-US" sz="1100" dirty="0" smtClean="0"/>
              <a:t>location</a:t>
            </a:r>
            <a:endParaRPr lang="en-US" sz="1100" dirty="0"/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1684342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8" idx="1"/>
          </p:cNvCxnSpPr>
          <p:nvPr/>
        </p:nvCxnSpPr>
        <p:spPr>
          <a:xfrm>
            <a:off x="3328978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5" idx="1"/>
          </p:cNvCxnSpPr>
          <p:nvPr/>
        </p:nvCxnSpPr>
        <p:spPr>
          <a:xfrm>
            <a:off x="4973614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9" idx="1"/>
          </p:cNvCxnSpPr>
          <p:nvPr/>
        </p:nvCxnSpPr>
        <p:spPr>
          <a:xfrm>
            <a:off x="6618250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  <a:endCxn id="10" idx="1"/>
          </p:cNvCxnSpPr>
          <p:nvPr/>
        </p:nvCxnSpPr>
        <p:spPr>
          <a:xfrm>
            <a:off x="8262886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9907522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6255" y="2740233"/>
            <a:ext cx="889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Phase II (multi-frequency)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3438" y="3301763"/>
            <a:ext cx="1045539" cy="64568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MF </a:t>
            </a:r>
            <a:r>
              <a:rPr lang="en-US" sz="1100" dirty="0" err="1" smtClean="0"/>
              <a:t>Tx</a:t>
            </a:r>
            <a:r>
              <a:rPr lang="en-US" sz="1100" dirty="0" smtClean="0"/>
              <a:t> from mobile-node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572709" y="3301763"/>
            <a:ext cx="1045539" cy="64568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Obtain MF Phase-difference information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72710" y="4431706"/>
            <a:ext cx="1045539" cy="64568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Refine phase-difference </a:t>
            </a:r>
            <a:r>
              <a:rPr lang="en-US" sz="1100" dirty="0" smtClean="0"/>
              <a:t>estimates, AOA</a:t>
            </a:r>
            <a:endParaRPr lang="en-US" sz="1100" dirty="0"/>
          </a:p>
        </p:txBody>
      </p:sp>
      <p:cxnSp>
        <p:nvCxnSpPr>
          <p:cNvPr id="3" name="Straight Arrow Connector 2"/>
          <p:cNvCxnSpPr>
            <a:stCxn id="5" idx="2"/>
            <a:endCxn id="22" idx="0"/>
          </p:cNvCxnSpPr>
          <p:nvPr/>
        </p:nvCxnSpPr>
        <p:spPr>
          <a:xfrm flipH="1">
            <a:off x="6095480" y="3947445"/>
            <a:ext cx="1" cy="48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2" idx="3"/>
            <a:endCxn id="9" idx="2"/>
          </p:cNvCxnSpPr>
          <p:nvPr/>
        </p:nvCxnSpPr>
        <p:spPr>
          <a:xfrm flipV="1">
            <a:off x="6618249" y="3947445"/>
            <a:ext cx="1121868" cy="807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5400000">
            <a:off x="6917799" y="-164145"/>
            <a:ext cx="12700" cy="8223181"/>
          </a:xfrm>
          <a:prstGeom prst="bentConnector3">
            <a:avLst>
              <a:gd name="adj1" fmla="val 12557472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857080" y="2493687"/>
            <a:ext cx="234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Location estimate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insufficiently accurate?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8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342" y="71740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 tiered approaches (phases)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5572711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Obtain Phase-difference information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638803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Schedule </a:t>
            </a:r>
            <a:r>
              <a:rPr lang="en-US" sz="1100" dirty="0" err="1" smtClean="0"/>
              <a:t>Tx</a:t>
            </a:r>
            <a:r>
              <a:rPr lang="en-US" sz="1100" dirty="0" smtClean="0"/>
              <a:t>/Rx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2283439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Tx</a:t>
            </a:r>
            <a:r>
              <a:rPr lang="en-US" sz="1100" dirty="0"/>
              <a:t> </a:t>
            </a:r>
            <a:r>
              <a:rPr lang="en-US" sz="1100" dirty="0" smtClean="0"/>
              <a:t>from mobile-node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928075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Rx from ground-node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7217347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Obtain ID and timestamp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8861983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Transmit </a:t>
            </a:r>
            <a:r>
              <a:rPr lang="en-US" sz="1100" dirty="0" smtClean="0"/>
              <a:t>AOA, </a:t>
            </a:r>
            <a:r>
              <a:rPr lang="en-US" sz="1100" dirty="0" smtClean="0"/>
              <a:t>ID, timestamp to base station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10506619" y="330176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Triangulate </a:t>
            </a:r>
            <a:r>
              <a:rPr lang="en-US" sz="1100" dirty="0" smtClean="0"/>
              <a:t>location</a:t>
            </a:r>
            <a:endParaRPr lang="en-US" sz="1100" dirty="0"/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1684342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8" idx="1"/>
          </p:cNvCxnSpPr>
          <p:nvPr/>
        </p:nvCxnSpPr>
        <p:spPr>
          <a:xfrm>
            <a:off x="3328978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5" idx="1"/>
          </p:cNvCxnSpPr>
          <p:nvPr/>
        </p:nvCxnSpPr>
        <p:spPr>
          <a:xfrm>
            <a:off x="4973614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  <a:endCxn id="10" idx="1"/>
          </p:cNvCxnSpPr>
          <p:nvPr/>
        </p:nvCxnSpPr>
        <p:spPr>
          <a:xfrm>
            <a:off x="8262886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9907522" y="3624604"/>
            <a:ext cx="599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46255" y="2740233"/>
            <a:ext cx="889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Phase III (multi-frequency phase integer disambiguation)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3438" y="3301763"/>
            <a:ext cx="1045539" cy="645682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MF </a:t>
            </a:r>
            <a:r>
              <a:rPr lang="en-US" sz="1100" dirty="0" err="1" smtClean="0"/>
              <a:t>Tx</a:t>
            </a:r>
            <a:r>
              <a:rPr lang="en-US" sz="1100" dirty="0" smtClean="0"/>
              <a:t> from mobile-node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572710" y="3301763"/>
            <a:ext cx="1045539" cy="645682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Obtain MF Phase-difference information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5572710" y="4431706"/>
            <a:ext cx="1045539" cy="645682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Refine phase-difference </a:t>
            </a:r>
            <a:r>
              <a:rPr lang="en-US" sz="1100" dirty="0" smtClean="0"/>
              <a:t>estimates, AOA</a:t>
            </a:r>
            <a:endParaRPr lang="en-US" sz="1100" dirty="0"/>
          </a:p>
        </p:txBody>
      </p:sp>
      <p:cxnSp>
        <p:nvCxnSpPr>
          <p:cNvPr id="3" name="Straight Arrow Connector 2"/>
          <p:cNvCxnSpPr>
            <a:stCxn id="5" idx="2"/>
            <a:endCxn id="22" idx="0"/>
          </p:cNvCxnSpPr>
          <p:nvPr/>
        </p:nvCxnSpPr>
        <p:spPr>
          <a:xfrm flipH="1">
            <a:off x="6095480" y="3947445"/>
            <a:ext cx="1" cy="48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2" idx="3"/>
            <a:endCxn id="9" idx="2"/>
          </p:cNvCxnSpPr>
          <p:nvPr/>
        </p:nvCxnSpPr>
        <p:spPr>
          <a:xfrm flipV="1">
            <a:off x="6618249" y="3947445"/>
            <a:ext cx="1121868" cy="8071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572710" y="5563525"/>
            <a:ext cx="1045539" cy="64568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Disambiguate phase integer</a:t>
            </a:r>
            <a:endParaRPr lang="en-US" sz="1100" dirty="0"/>
          </a:p>
        </p:txBody>
      </p:sp>
      <p:cxnSp>
        <p:nvCxnSpPr>
          <p:cNvPr id="25" name="Straight Arrow Connector 24"/>
          <p:cNvCxnSpPr>
            <a:stCxn id="22" idx="2"/>
            <a:endCxn id="24" idx="0"/>
          </p:cNvCxnSpPr>
          <p:nvPr/>
        </p:nvCxnSpPr>
        <p:spPr>
          <a:xfrm>
            <a:off x="6095480" y="5077388"/>
            <a:ext cx="0" cy="48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24" idx="3"/>
            <a:endCxn id="9" idx="2"/>
          </p:cNvCxnSpPr>
          <p:nvPr/>
        </p:nvCxnSpPr>
        <p:spPr>
          <a:xfrm flipV="1">
            <a:off x="6618249" y="3947445"/>
            <a:ext cx="1121868" cy="1938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506617" y="3303373"/>
            <a:ext cx="1045539" cy="64568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Trilaterate</a:t>
            </a:r>
            <a:r>
              <a:rPr lang="en-US" sz="1100" dirty="0" smtClean="0"/>
              <a:t> </a:t>
            </a:r>
            <a:r>
              <a:rPr lang="en-US" sz="1100" dirty="0" smtClean="0"/>
              <a:t>location w/ ranging</a:t>
            </a:r>
            <a:endParaRPr lang="en-US" sz="1100" dirty="0"/>
          </a:p>
        </p:txBody>
      </p:sp>
      <p:cxnSp>
        <p:nvCxnSpPr>
          <p:cNvPr id="28" name="Elbow Connector 27"/>
          <p:cNvCxnSpPr/>
          <p:nvPr/>
        </p:nvCxnSpPr>
        <p:spPr>
          <a:xfrm rot="10800000" flipV="1">
            <a:off x="6095480" y="3941096"/>
            <a:ext cx="4940260" cy="1136292"/>
          </a:xfrm>
          <a:prstGeom prst="bentConnector4">
            <a:avLst>
              <a:gd name="adj1" fmla="val -210"/>
              <a:gd name="adj2" fmla="val 120118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857080" y="2493687"/>
            <a:ext cx="234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Location estimate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insufficiently accurate?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876793" y="3295089"/>
            <a:ext cx="1045539" cy="64568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Transmit </a:t>
            </a:r>
            <a:r>
              <a:rPr lang="en-US" sz="1100" dirty="0" smtClean="0">
                <a:solidFill>
                  <a:srgbClr val="FF0000"/>
                </a:solidFill>
              </a:rPr>
              <a:t>phase </a:t>
            </a:r>
            <a:r>
              <a:rPr lang="en-US" sz="1100" dirty="0" err="1" smtClean="0">
                <a:solidFill>
                  <a:srgbClr val="FF0000"/>
                </a:solidFill>
              </a:rPr>
              <a:t>int</a:t>
            </a:r>
            <a:r>
              <a:rPr lang="en-US" sz="1100" dirty="0" smtClean="0"/>
              <a:t>, </a:t>
            </a:r>
            <a:r>
              <a:rPr lang="en-US" sz="1100" dirty="0" smtClean="0"/>
              <a:t>ID, timestamp to base station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0333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1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Process 32"/>
          <p:cNvSpPr/>
          <p:nvPr/>
        </p:nvSpPr>
        <p:spPr>
          <a:xfrm>
            <a:off x="5257685" y="2713478"/>
            <a:ext cx="1364385" cy="2363381"/>
          </a:xfrm>
          <a:prstGeom prst="flowChartProcess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400934" y="1505221"/>
            <a:ext cx="274320" cy="20532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5" name="Left Brace 54"/>
          <p:cNvSpPr/>
          <p:nvPr/>
        </p:nvSpPr>
        <p:spPr>
          <a:xfrm>
            <a:off x="1400934" y="4040510"/>
            <a:ext cx="274320" cy="20532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334" y="2282646"/>
            <a:ext cx="11569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Watson-Watt</a:t>
            </a:r>
            <a:br>
              <a:rPr lang="en-US" sz="1400" dirty="0" smtClean="0">
                <a:solidFill>
                  <a:srgbClr val="0070C0"/>
                </a:solidFill>
              </a:rPr>
            </a:br>
            <a:r>
              <a:rPr lang="en-US" sz="1400" dirty="0" smtClean="0">
                <a:solidFill>
                  <a:srgbClr val="0070C0"/>
                </a:solidFill>
              </a:rPr>
              <a:t>pair 1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8334" y="4815250"/>
            <a:ext cx="11569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Watson-Watt</a:t>
            </a:r>
            <a:br>
              <a:rPr lang="en-US" sz="1400" dirty="0" smtClean="0">
                <a:solidFill>
                  <a:srgbClr val="0070C0"/>
                </a:solidFill>
              </a:rPr>
            </a:br>
            <a:r>
              <a:rPr lang="en-US" sz="1400" dirty="0" smtClean="0">
                <a:solidFill>
                  <a:srgbClr val="0070C0"/>
                </a:solidFill>
              </a:rPr>
              <a:t>pair 2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4638" y="2842815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94638" y="4110459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4638" y="5378104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4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395099" y="1366667"/>
            <a:ext cx="1045539" cy="4864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DF Algorithm running on </a:t>
            </a:r>
            <a:r>
              <a:rPr lang="en-US" sz="1200" dirty="0" err="1" smtClean="0"/>
              <a:t>RaspberryPi</a:t>
            </a:r>
            <a:endParaRPr lang="en-US" sz="1200" dirty="0"/>
          </a:p>
        </p:txBody>
      </p:sp>
      <p:cxnSp>
        <p:nvCxnSpPr>
          <p:cNvPr id="37" name="Straight Arrow Connector 36"/>
          <p:cNvCxnSpPr>
            <a:stCxn id="4" idx="3"/>
            <a:endCxn id="52" idx="3"/>
          </p:cNvCxnSpPr>
          <p:nvPr/>
        </p:nvCxnSpPr>
        <p:spPr>
          <a:xfrm flipV="1">
            <a:off x="2940177" y="3164663"/>
            <a:ext cx="571654" cy="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3"/>
            <a:endCxn id="53" idx="3"/>
          </p:cNvCxnSpPr>
          <p:nvPr/>
        </p:nvCxnSpPr>
        <p:spPr>
          <a:xfrm>
            <a:off x="2940177" y="4433300"/>
            <a:ext cx="562392" cy="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3"/>
            <a:endCxn id="54" idx="3"/>
          </p:cNvCxnSpPr>
          <p:nvPr/>
        </p:nvCxnSpPr>
        <p:spPr>
          <a:xfrm>
            <a:off x="2940177" y="5700945"/>
            <a:ext cx="56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894637" y="1575171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1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47" idx="3"/>
            <a:endCxn id="8" idx="3"/>
          </p:cNvCxnSpPr>
          <p:nvPr/>
        </p:nvCxnSpPr>
        <p:spPr>
          <a:xfrm flipV="1">
            <a:off x="2940176" y="1897018"/>
            <a:ext cx="571655" cy="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6" idx="2"/>
            <a:endCxn id="33" idx="0"/>
          </p:cNvCxnSpPr>
          <p:nvPr/>
        </p:nvCxnSpPr>
        <p:spPr>
          <a:xfrm flipH="1">
            <a:off x="5939878" y="2094585"/>
            <a:ext cx="1115" cy="61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5400000">
            <a:off x="3438679" y="1439818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3438679" y="270746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53" name="Isosceles Triangle 52"/>
          <p:cNvSpPr/>
          <p:nvPr/>
        </p:nvSpPr>
        <p:spPr>
          <a:xfrm rot="5400000">
            <a:off x="3429417" y="3979594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54" name="Isosceles Triangle 53"/>
          <p:cNvSpPr/>
          <p:nvPr/>
        </p:nvSpPr>
        <p:spPr>
          <a:xfrm rot="5400000">
            <a:off x="3429417" y="5243745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26" name="Flowchart: Summing Junction 25"/>
          <p:cNvSpPr/>
          <p:nvPr/>
        </p:nvSpPr>
        <p:spPr>
          <a:xfrm>
            <a:off x="5463692" y="2927832"/>
            <a:ext cx="952373" cy="952373"/>
          </a:xfrm>
          <a:prstGeom prst="flowChartSummingJunction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Summing Junction 59"/>
          <p:cNvSpPr/>
          <p:nvPr/>
        </p:nvSpPr>
        <p:spPr>
          <a:xfrm>
            <a:off x="5463692" y="3985106"/>
            <a:ext cx="952373" cy="952373"/>
          </a:xfrm>
          <a:prstGeom prst="flowChartSummingJunction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224553" y="5136001"/>
            <a:ext cx="14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Demodulator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&amp; 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IF Mixer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418223" y="144890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 Oscillator</a:t>
            </a:r>
            <a:endParaRPr lang="en-US" sz="1600" dirty="0"/>
          </a:p>
        </p:txBody>
      </p:sp>
      <p:cxnSp>
        <p:nvCxnSpPr>
          <p:cNvPr id="95" name="Elbow Connector 94"/>
          <p:cNvCxnSpPr>
            <a:stCxn id="8" idx="0"/>
          </p:cNvCxnSpPr>
          <p:nvPr/>
        </p:nvCxnSpPr>
        <p:spPr>
          <a:xfrm>
            <a:off x="4426231" y="1897018"/>
            <a:ext cx="831454" cy="8157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54" idx="0"/>
          </p:cNvCxnSpPr>
          <p:nvPr/>
        </p:nvCxnSpPr>
        <p:spPr>
          <a:xfrm flipV="1">
            <a:off x="4416969" y="5076860"/>
            <a:ext cx="840716" cy="624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52" idx="0"/>
          </p:cNvCxnSpPr>
          <p:nvPr/>
        </p:nvCxnSpPr>
        <p:spPr>
          <a:xfrm>
            <a:off x="4426231" y="3164663"/>
            <a:ext cx="831454" cy="323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53" idx="0"/>
          </p:cNvCxnSpPr>
          <p:nvPr/>
        </p:nvCxnSpPr>
        <p:spPr>
          <a:xfrm flipV="1">
            <a:off x="4416969" y="4229283"/>
            <a:ext cx="840716" cy="2075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7906661" y="1366666"/>
            <a:ext cx="1045539" cy="486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</a:t>
            </a:r>
            <a:endParaRPr lang="en-US" dirty="0"/>
          </a:p>
        </p:txBody>
      </p:sp>
      <p:cxnSp>
        <p:nvCxnSpPr>
          <p:cNvPr id="126" name="Elbow Connector 125"/>
          <p:cNvCxnSpPr>
            <a:stCxn id="26" idx="6"/>
          </p:cNvCxnSpPr>
          <p:nvPr/>
        </p:nvCxnSpPr>
        <p:spPr>
          <a:xfrm flipV="1">
            <a:off x="6416065" y="1967939"/>
            <a:ext cx="1490596" cy="1436080"/>
          </a:xfrm>
          <a:prstGeom prst="bentConnector3">
            <a:avLst>
              <a:gd name="adj1" fmla="val 30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26" idx="6"/>
          </p:cNvCxnSpPr>
          <p:nvPr/>
        </p:nvCxnSpPr>
        <p:spPr>
          <a:xfrm flipV="1">
            <a:off x="6416065" y="2332331"/>
            <a:ext cx="1490596" cy="10716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stCxn id="26" idx="6"/>
          </p:cNvCxnSpPr>
          <p:nvPr/>
        </p:nvCxnSpPr>
        <p:spPr>
          <a:xfrm flipV="1">
            <a:off x="6416065" y="2692911"/>
            <a:ext cx="1490596" cy="711108"/>
          </a:xfrm>
          <a:prstGeom prst="bentConnector3">
            <a:avLst>
              <a:gd name="adj1" fmla="val 687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26" idx="6"/>
          </p:cNvCxnSpPr>
          <p:nvPr/>
        </p:nvCxnSpPr>
        <p:spPr>
          <a:xfrm flipV="1">
            <a:off x="6416065" y="3048465"/>
            <a:ext cx="1490596" cy="355554"/>
          </a:xfrm>
          <a:prstGeom prst="bentConnector3">
            <a:avLst>
              <a:gd name="adj1" fmla="val 85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7040176" y="340286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cxnSp>
        <p:nvCxnSpPr>
          <p:cNvPr id="153" name="Elbow Connector 152"/>
          <p:cNvCxnSpPr>
            <a:stCxn id="60" idx="6"/>
          </p:cNvCxnSpPr>
          <p:nvPr/>
        </p:nvCxnSpPr>
        <p:spPr>
          <a:xfrm>
            <a:off x="6416065" y="4461293"/>
            <a:ext cx="1481334" cy="1370340"/>
          </a:xfrm>
          <a:prstGeom prst="bentConnector3">
            <a:avLst>
              <a:gd name="adj1" fmla="val 304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/>
          <p:cNvCxnSpPr>
            <a:stCxn id="60" idx="6"/>
          </p:cNvCxnSpPr>
          <p:nvPr/>
        </p:nvCxnSpPr>
        <p:spPr>
          <a:xfrm>
            <a:off x="6416065" y="4461293"/>
            <a:ext cx="1490596" cy="10195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>
            <a:stCxn id="60" idx="6"/>
          </p:cNvCxnSpPr>
          <p:nvPr/>
        </p:nvCxnSpPr>
        <p:spPr>
          <a:xfrm>
            <a:off x="6416065" y="4461293"/>
            <a:ext cx="1490596" cy="668646"/>
          </a:xfrm>
          <a:prstGeom prst="bentConnector3">
            <a:avLst>
              <a:gd name="adj1" fmla="val 675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/>
          <p:cNvCxnSpPr>
            <a:stCxn id="60" idx="6"/>
          </p:cNvCxnSpPr>
          <p:nvPr/>
        </p:nvCxnSpPr>
        <p:spPr>
          <a:xfrm>
            <a:off x="6416065" y="4461293"/>
            <a:ext cx="1490596" cy="350933"/>
          </a:xfrm>
          <a:prstGeom prst="bentConnector3">
            <a:avLst>
              <a:gd name="adj1" fmla="val 838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6986653" y="409521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7595713" y="16323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2" name="TextBox 171"/>
          <p:cNvSpPr txBox="1"/>
          <p:nvPr/>
        </p:nvSpPr>
        <p:spPr>
          <a:xfrm>
            <a:off x="7595713" y="20076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7601057" y="2366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7604975" y="2686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7604975" y="4433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6" name="TextBox 175"/>
          <p:cNvSpPr txBox="1"/>
          <p:nvPr/>
        </p:nvSpPr>
        <p:spPr>
          <a:xfrm>
            <a:off x="7604975" y="48085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77" name="TextBox 176"/>
          <p:cNvSpPr txBox="1"/>
          <p:nvPr/>
        </p:nvSpPr>
        <p:spPr>
          <a:xfrm>
            <a:off x="7610319" y="51670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7614237" y="54877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80" name="Straight Arrow Connector 179"/>
          <p:cNvCxnSpPr/>
          <p:nvPr/>
        </p:nvCxnSpPr>
        <p:spPr>
          <a:xfrm>
            <a:off x="8948412" y="1366666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8948412" y="2061613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8948412" y="2756560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8948412" y="3451507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8948412" y="4146454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8948412" y="4841401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8948412" y="5536348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8948412" y="6231297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/>
        </p:nvSpPr>
        <p:spPr>
          <a:xfrm>
            <a:off x="7897399" y="306994"/>
            <a:ext cx="1051013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CC1310</a:t>
            </a:r>
            <a:endParaRPr lang="en-US" sz="1600" dirty="0"/>
          </a:p>
        </p:txBody>
      </p:sp>
      <p:sp>
        <p:nvSpPr>
          <p:cNvPr id="189" name="TextBox 188"/>
          <p:cNvSpPr txBox="1"/>
          <p:nvPr/>
        </p:nvSpPr>
        <p:spPr>
          <a:xfrm>
            <a:off x="9399530" y="360644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I/Q</a:t>
            </a:r>
            <a:endParaRPr lang="en-US" dirty="0"/>
          </a:p>
        </p:txBody>
      </p:sp>
      <p:cxnSp>
        <p:nvCxnSpPr>
          <p:cNvPr id="191" name="Elbow Connector 190"/>
          <p:cNvCxnSpPr>
            <a:stCxn id="8" idx="1"/>
            <a:endCxn id="188" idx="1"/>
          </p:cNvCxnSpPr>
          <p:nvPr/>
        </p:nvCxnSpPr>
        <p:spPr>
          <a:xfrm rot="5400000" flipH="1" flipV="1">
            <a:off x="5432212" y="-833345"/>
            <a:ext cx="1002007" cy="3928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7244550" y="25947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RF in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8957743" y="25641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 out</a:t>
            </a:r>
            <a:endParaRPr lang="en-US" dirty="0"/>
          </a:p>
        </p:txBody>
      </p:sp>
      <p:cxnSp>
        <p:nvCxnSpPr>
          <p:cNvPr id="195" name="Elbow Connector 194"/>
          <p:cNvCxnSpPr>
            <a:stCxn id="188" idx="3"/>
            <a:endCxn id="16" idx="0"/>
          </p:cNvCxnSpPr>
          <p:nvPr/>
        </p:nvCxnSpPr>
        <p:spPr>
          <a:xfrm>
            <a:off x="8948412" y="629835"/>
            <a:ext cx="1969457" cy="736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88" idx="2"/>
            <a:endCxn id="108" idx="0"/>
          </p:cNvCxnSpPr>
          <p:nvPr/>
        </p:nvCxnSpPr>
        <p:spPr>
          <a:xfrm>
            <a:off x="8422906" y="952676"/>
            <a:ext cx="6525" cy="4139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8423819" y="975005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Trigger</a:t>
            </a:r>
            <a:endParaRPr lang="en-US" dirty="0"/>
          </a:p>
        </p:txBody>
      </p:sp>
      <p:cxnSp>
        <p:nvCxnSpPr>
          <p:cNvPr id="206" name="Straight Arrow Connector 205"/>
          <p:cNvCxnSpPr/>
          <p:nvPr/>
        </p:nvCxnSpPr>
        <p:spPr>
          <a:xfrm>
            <a:off x="569167" y="373224"/>
            <a:ext cx="503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569166" y="730898"/>
            <a:ext cx="5038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1032129" y="18855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</a:t>
            </a:r>
            <a:endParaRPr 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032128" y="54623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684342" y="71740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Option 1</a:t>
            </a:r>
          </a:p>
        </p:txBody>
      </p:sp>
    </p:spTree>
    <p:extLst>
      <p:ext uri="{BB962C8B-B14F-4D97-AF65-F5344CB8AC3E}">
        <p14:creationId xmlns:p14="http://schemas.microsoft.com/office/powerpoint/2010/main" val="321336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e 8"/>
          <p:cNvSpPr/>
          <p:nvPr/>
        </p:nvSpPr>
        <p:spPr>
          <a:xfrm>
            <a:off x="1547182" y="1607860"/>
            <a:ext cx="274320" cy="20532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5" name="Left Brace 54"/>
          <p:cNvSpPr/>
          <p:nvPr/>
        </p:nvSpPr>
        <p:spPr>
          <a:xfrm>
            <a:off x="1547182" y="4143149"/>
            <a:ext cx="274320" cy="20532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6" y="2313991"/>
            <a:ext cx="142750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Watson-Watt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pair 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06" y="4846595"/>
            <a:ext cx="142750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Watson-Watt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pair 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0886" y="2945454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40886" y="4213098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40886" y="5480743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4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066669" y="3036039"/>
            <a:ext cx="1045539" cy="1913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DF Algorithm running on </a:t>
            </a:r>
            <a:r>
              <a:rPr lang="en-US" sz="1200" dirty="0" err="1" smtClean="0"/>
              <a:t>RaspberryPi</a:t>
            </a:r>
            <a:endParaRPr lang="en-US" sz="1200" dirty="0"/>
          </a:p>
        </p:txBody>
      </p:sp>
      <p:cxnSp>
        <p:nvCxnSpPr>
          <p:cNvPr id="37" name="Straight Arrow Connector 36"/>
          <p:cNvCxnSpPr>
            <a:stCxn id="4" idx="3"/>
            <a:endCxn id="40" idx="3"/>
          </p:cNvCxnSpPr>
          <p:nvPr/>
        </p:nvCxnSpPr>
        <p:spPr>
          <a:xfrm flipV="1">
            <a:off x="3086425" y="3267302"/>
            <a:ext cx="794820" cy="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3"/>
            <a:endCxn id="42" idx="3"/>
          </p:cNvCxnSpPr>
          <p:nvPr/>
        </p:nvCxnSpPr>
        <p:spPr>
          <a:xfrm>
            <a:off x="3086425" y="4535939"/>
            <a:ext cx="785558" cy="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3"/>
            <a:endCxn id="54" idx="3"/>
          </p:cNvCxnSpPr>
          <p:nvPr/>
        </p:nvCxnSpPr>
        <p:spPr>
          <a:xfrm>
            <a:off x="3086425" y="5803584"/>
            <a:ext cx="785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040885" y="1677810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1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47" idx="3"/>
            <a:endCxn id="39" idx="3"/>
          </p:cNvCxnSpPr>
          <p:nvPr/>
        </p:nvCxnSpPr>
        <p:spPr>
          <a:xfrm flipV="1">
            <a:off x="3086424" y="1999657"/>
            <a:ext cx="794821" cy="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9" idx="0"/>
          </p:cNvCxnSpPr>
          <p:nvPr/>
        </p:nvCxnSpPr>
        <p:spPr>
          <a:xfrm>
            <a:off x="4795645" y="1999657"/>
            <a:ext cx="10816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0" idx="0"/>
          </p:cNvCxnSpPr>
          <p:nvPr/>
        </p:nvCxnSpPr>
        <p:spPr>
          <a:xfrm>
            <a:off x="4795645" y="3267302"/>
            <a:ext cx="1081614" cy="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2" idx="0"/>
          </p:cNvCxnSpPr>
          <p:nvPr/>
        </p:nvCxnSpPr>
        <p:spPr>
          <a:xfrm flipV="1">
            <a:off x="4786383" y="4535939"/>
            <a:ext cx="1091320" cy="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4" idx="0"/>
          </p:cNvCxnSpPr>
          <p:nvPr/>
        </p:nvCxnSpPr>
        <p:spPr>
          <a:xfrm>
            <a:off x="4786383" y="5803584"/>
            <a:ext cx="1091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16645" y="1180452"/>
            <a:ext cx="82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I/Q 1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045339" y="443260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I/Q 3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7097885" y="6052605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I/Q 4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882261" y="1560387"/>
            <a:ext cx="1045539" cy="4864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RF Switch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942830" y="1560387"/>
            <a:ext cx="1045539" cy="4864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CC1310</a:t>
            </a:r>
            <a:endParaRPr lang="en-US" sz="120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504462" y="1568699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512771" y="3181930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504459" y="4803474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512769" y="6425017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43567" y="2814139"/>
            <a:ext cx="7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I/Q 2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52" idx="3"/>
            <a:endCxn id="16" idx="1"/>
          </p:cNvCxnSpPr>
          <p:nvPr/>
        </p:nvCxnSpPr>
        <p:spPr>
          <a:xfrm>
            <a:off x="8988369" y="3992702"/>
            <a:ext cx="1078300" cy="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975319" y="3062967"/>
            <a:ext cx="103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I/Q 1-4,</a:t>
            </a:r>
          </a:p>
          <a:p>
            <a:pPr algn="ctr"/>
            <a:r>
              <a:rPr lang="en-US" dirty="0" smtClean="0"/>
              <a:t>RSSI 1-4,</a:t>
            </a:r>
            <a:br>
              <a:rPr lang="en-US" dirty="0" smtClean="0"/>
            </a:br>
            <a:r>
              <a:rPr lang="en-US" dirty="0" smtClean="0"/>
              <a:t>ID</a:t>
            </a:r>
            <a:endParaRPr lang="en-US" dirty="0"/>
          </a:p>
        </p:txBody>
      </p:sp>
      <p:cxnSp>
        <p:nvCxnSpPr>
          <p:cNvPr id="70" name="Straight Arrow Connector 69"/>
          <p:cNvCxnSpPr>
            <a:stCxn id="16" idx="2"/>
            <a:endCxn id="71" idx="0"/>
          </p:cNvCxnSpPr>
          <p:nvPr/>
        </p:nvCxnSpPr>
        <p:spPr>
          <a:xfrm flipH="1">
            <a:off x="10589438" y="4949366"/>
            <a:ext cx="1" cy="22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641787" y="5169760"/>
            <a:ext cx="189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AOA,</a:t>
            </a:r>
          </a:p>
          <a:p>
            <a:pPr algn="ctr"/>
            <a:r>
              <a:rPr lang="en-US" dirty="0" smtClean="0"/>
              <a:t>RSSI,</a:t>
            </a:r>
          </a:p>
          <a:p>
            <a:pPr algn="ctr"/>
            <a:r>
              <a:rPr lang="en-US" dirty="0" smtClean="0"/>
              <a:t>ID,</a:t>
            </a:r>
          </a:p>
          <a:p>
            <a:pPr algn="ctr"/>
            <a:r>
              <a:rPr lang="en-US" dirty="0" smtClean="0"/>
              <a:t>Time</a:t>
            </a:r>
          </a:p>
        </p:txBody>
      </p:sp>
      <p:sp>
        <p:nvSpPr>
          <p:cNvPr id="39" name="Isosceles Triangle 38"/>
          <p:cNvSpPr/>
          <p:nvPr/>
        </p:nvSpPr>
        <p:spPr>
          <a:xfrm rot="5400000">
            <a:off x="3808093" y="1542457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40" name="Isosceles Triangle 39"/>
          <p:cNvSpPr/>
          <p:nvPr/>
        </p:nvSpPr>
        <p:spPr>
          <a:xfrm rot="5400000">
            <a:off x="3808093" y="2810102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3798831" y="408223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54" name="Isosceles Triangle 53"/>
          <p:cNvSpPr/>
          <p:nvPr/>
        </p:nvSpPr>
        <p:spPr>
          <a:xfrm rot="5400000">
            <a:off x="3798831" y="5346384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cxnSp>
        <p:nvCxnSpPr>
          <p:cNvPr id="44" name="Straight Arrow Connector 43"/>
          <p:cNvCxnSpPr>
            <a:stCxn id="45" idx="2"/>
            <a:endCxn id="43" idx="0"/>
          </p:cNvCxnSpPr>
          <p:nvPr/>
        </p:nvCxnSpPr>
        <p:spPr>
          <a:xfrm flipH="1">
            <a:off x="6405031" y="1396673"/>
            <a:ext cx="2365" cy="16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884626" y="750991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 Oscillator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684342" y="71740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Option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97597" y="403895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69167" y="373224"/>
            <a:ext cx="503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69166" y="730898"/>
            <a:ext cx="5038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32129" y="18855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32128" y="54623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e 8"/>
          <p:cNvSpPr/>
          <p:nvPr/>
        </p:nvSpPr>
        <p:spPr>
          <a:xfrm>
            <a:off x="1658697" y="1842031"/>
            <a:ext cx="274320" cy="20532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5" name="Left Brace 54"/>
          <p:cNvSpPr/>
          <p:nvPr/>
        </p:nvSpPr>
        <p:spPr>
          <a:xfrm>
            <a:off x="1658697" y="4377320"/>
            <a:ext cx="274320" cy="2053225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221" y="2548162"/>
            <a:ext cx="142750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Watson-Watt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pair 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221" y="5080766"/>
            <a:ext cx="142750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Watson-Watt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pair 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52401" y="3179625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52401" y="4447269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52401" y="5714914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4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328222" y="1702981"/>
            <a:ext cx="1045539" cy="48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DF Algorithm running on </a:t>
            </a:r>
            <a:r>
              <a:rPr lang="en-US" sz="1200" dirty="0" err="1" smtClean="0"/>
              <a:t>RaspberryPi</a:t>
            </a:r>
            <a:endParaRPr lang="en-US" sz="1200" dirty="0"/>
          </a:p>
        </p:txBody>
      </p:sp>
      <p:cxnSp>
        <p:nvCxnSpPr>
          <p:cNvPr id="37" name="Straight Arrow Connector 36"/>
          <p:cNvCxnSpPr>
            <a:stCxn id="4" idx="3"/>
            <a:endCxn id="40" idx="3"/>
          </p:cNvCxnSpPr>
          <p:nvPr/>
        </p:nvCxnSpPr>
        <p:spPr>
          <a:xfrm flipV="1">
            <a:off x="3197940" y="3501473"/>
            <a:ext cx="404526" cy="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3"/>
            <a:endCxn id="42" idx="3"/>
          </p:cNvCxnSpPr>
          <p:nvPr/>
        </p:nvCxnSpPr>
        <p:spPr>
          <a:xfrm>
            <a:off x="3197940" y="4770110"/>
            <a:ext cx="395264" cy="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3"/>
            <a:endCxn id="54" idx="3"/>
          </p:cNvCxnSpPr>
          <p:nvPr/>
        </p:nvCxnSpPr>
        <p:spPr>
          <a:xfrm>
            <a:off x="3197940" y="6037755"/>
            <a:ext cx="395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152400" y="1911981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Antenna 1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47" idx="3"/>
            <a:endCxn id="39" idx="3"/>
          </p:cNvCxnSpPr>
          <p:nvPr/>
        </p:nvCxnSpPr>
        <p:spPr>
          <a:xfrm flipV="1">
            <a:off x="3197939" y="2233828"/>
            <a:ext cx="404527" cy="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9" idx="0"/>
          </p:cNvCxnSpPr>
          <p:nvPr/>
        </p:nvCxnSpPr>
        <p:spPr>
          <a:xfrm>
            <a:off x="4516866" y="2233828"/>
            <a:ext cx="614648" cy="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0" idx="0"/>
          </p:cNvCxnSpPr>
          <p:nvPr/>
        </p:nvCxnSpPr>
        <p:spPr>
          <a:xfrm flipV="1">
            <a:off x="4516866" y="3501472"/>
            <a:ext cx="614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2" idx="0"/>
          </p:cNvCxnSpPr>
          <p:nvPr/>
        </p:nvCxnSpPr>
        <p:spPr>
          <a:xfrm>
            <a:off x="4507604" y="4773604"/>
            <a:ext cx="623910" cy="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4" idx="0"/>
          </p:cNvCxnSpPr>
          <p:nvPr/>
        </p:nvCxnSpPr>
        <p:spPr>
          <a:xfrm flipV="1">
            <a:off x="4507604" y="6034702"/>
            <a:ext cx="623910" cy="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73865" y="1311543"/>
            <a:ext cx="820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I/Q </a:t>
            </a:r>
            <a:r>
              <a:rPr lang="en-US" dirty="0" smtClean="0"/>
              <a:t>1, RSSI 1,</a:t>
            </a:r>
            <a:br>
              <a:rPr lang="en-US" dirty="0" smtClean="0"/>
            </a:br>
            <a:r>
              <a:rPr lang="en-US" dirty="0" smtClean="0"/>
              <a:t>ID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8373865" y="4130752"/>
            <a:ext cx="74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I/Q </a:t>
            </a:r>
            <a:r>
              <a:rPr lang="en-US" dirty="0" smtClean="0"/>
              <a:t>3,</a:t>
            </a:r>
          </a:p>
          <a:p>
            <a:r>
              <a:rPr lang="en-US" dirty="0" smtClean="0"/>
              <a:t>RSSI 3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8373865" y="5388371"/>
            <a:ext cx="74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I/Q </a:t>
            </a:r>
            <a:r>
              <a:rPr lang="en-US" dirty="0" smtClean="0"/>
              <a:t>4,</a:t>
            </a:r>
          </a:p>
          <a:p>
            <a:r>
              <a:rPr lang="en-US" dirty="0" smtClean="0"/>
              <a:t>RSSI 4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070428" y="1702980"/>
            <a:ext cx="1045539" cy="106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CC1310</a:t>
            </a:r>
            <a:endParaRPr lang="en-US" sz="120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885588" y="2233332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885589" y="3528455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7877836" y="4770110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885589" y="6037754"/>
            <a:ext cx="1433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362489" y="2875836"/>
            <a:ext cx="76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I/Q </a:t>
            </a:r>
            <a:r>
              <a:rPr lang="en-US" dirty="0" smtClean="0"/>
              <a:t>2,</a:t>
            </a:r>
          </a:p>
          <a:p>
            <a:r>
              <a:rPr lang="en-US" dirty="0" smtClean="0"/>
              <a:t>RSSI 2</a:t>
            </a:r>
            <a:endParaRPr lang="en-US" dirty="0"/>
          </a:p>
        </p:txBody>
      </p:sp>
      <p:cxnSp>
        <p:nvCxnSpPr>
          <p:cNvPr id="70" name="Straight Arrow Connector 69"/>
          <p:cNvCxnSpPr>
            <a:stCxn id="16" idx="3"/>
            <a:endCxn id="71" idx="1"/>
          </p:cNvCxnSpPr>
          <p:nvPr/>
        </p:nvCxnSpPr>
        <p:spPr>
          <a:xfrm>
            <a:off x="10373761" y="4135544"/>
            <a:ext cx="536793" cy="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910554" y="3539113"/>
            <a:ext cx="82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AOA,</a:t>
            </a:r>
          </a:p>
          <a:p>
            <a:pPr algn="ctr"/>
            <a:r>
              <a:rPr lang="en-US" dirty="0" smtClean="0"/>
              <a:t>RSSI,</a:t>
            </a:r>
          </a:p>
          <a:p>
            <a:pPr algn="ctr"/>
            <a:r>
              <a:rPr lang="en-US" dirty="0" smtClean="0"/>
              <a:t>ID,</a:t>
            </a:r>
          </a:p>
          <a:p>
            <a:pPr algn="ctr"/>
            <a:r>
              <a:rPr lang="en-US" dirty="0" smtClean="0"/>
              <a:t>Time</a:t>
            </a:r>
          </a:p>
        </p:txBody>
      </p:sp>
      <p:sp>
        <p:nvSpPr>
          <p:cNvPr id="39" name="Isosceles Triangle 38"/>
          <p:cNvSpPr/>
          <p:nvPr/>
        </p:nvSpPr>
        <p:spPr>
          <a:xfrm rot="5400000">
            <a:off x="3529314" y="1776628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40" name="Isosceles Triangle 39"/>
          <p:cNvSpPr/>
          <p:nvPr/>
        </p:nvSpPr>
        <p:spPr>
          <a:xfrm rot="5400000">
            <a:off x="3529314" y="3044273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3520052" y="4316404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sp>
        <p:nvSpPr>
          <p:cNvPr id="54" name="Isosceles Triangle 53"/>
          <p:cNvSpPr/>
          <p:nvPr/>
        </p:nvSpPr>
        <p:spPr>
          <a:xfrm rot="5400000">
            <a:off x="3520052" y="5580555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LNA</a:t>
            </a:r>
            <a:endParaRPr lang="en-US" sz="1600" dirty="0"/>
          </a:p>
        </p:txBody>
      </p:sp>
      <p:cxnSp>
        <p:nvCxnSpPr>
          <p:cNvPr id="44" name="Straight Arrow Connector 43"/>
          <p:cNvCxnSpPr>
            <a:stCxn id="45" idx="2"/>
            <a:endCxn id="52" idx="0"/>
          </p:cNvCxnSpPr>
          <p:nvPr/>
        </p:nvCxnSpPr>
        <p:spPr>
          <a:xfrm>
            <a:off x="7589238" y="1391751"/>
            <a:ext cx="3960" cy="31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066468" y="746069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Local Oscillator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684342" y="71740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Option </a:t>
            </a:r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</a:t>
            </a:r>
            <a:endParaRPr lang="en-US" sz="2800" dirty="0" smtClean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69167" y="373224"/>
            <a:ext cx="503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69166" y="730898"/>
            <a:ext cx="50385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32129" y="18855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32128" y="54623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070427" y="2971120"/>
            <a:ext cx="1045539" cy="106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CC1310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7066469" y="4246731"/>
            <a:ext cx="1045539" cy="106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CC1310</a:t>
            </a:r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7066468" y="5507402"/>
            <a:ext cx="1045539" cy="106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CC1310</a:t>
            </a:r>
            <a:endParaRPr lang="en-US" sz="1200" dirty="0"/>
          </a:p>
        </p:txBody>
      </p:sp>
      <p:cxnSp>
        <p:nvCxnSpPr>
          <p:cNvPr id="14" name="Straight Arrow Connector 13"/>
          <p:cNvCxnSpPr>
            <a:stCxn id="52" idx="2"/>
            <a:endCxn id="62" idx="0"/>
          </p:cNvCxnSpPr>
          <p:nvPr/>
        </p:nvCxnSpPr>
        <p:spPr>
          <a:xfrm flipH="1">
            <a:off x="7593197" y="2763685"/>
            <a:ext cx="1" cy="20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2" idx="2"/>
            <a:endCxn id="63" idx="0"/>
          </p:cNvCxnSpPr>
          <p:nvPr/>
        </p:nvCxnSpPr>
        <p:spPr>
          <a:xfrm flipH="1">
            <a:off x="7589239" y="4031825"/>
            <a:ext cx="3958" cy="21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3" idx="2"/>
            <a:endCxn id="64" idx="0"/>
          </p:cNvCxnSpPr>
          <p:nvPr/>
        </p:nvCxnSpPr>
        <p:spPr>
          <a:xfrm flipH="1">
            <a:off x="7589238" y="5307436"/>
            <a:ext cx="1" cy="19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131514" y="1698189"/>
            <a:ext cx="1045539" cy="48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RF switch</a:t>
            </a:r>
            <a:endParaRPr lang="en-US" sz="1200" dirty="0"/>
          </a:p>
        </p:txBody>
      </p:sp>
      <p:sp>
        <p:nvSpPr>
          <p:cNvPr id="76" name="Rectangle 75"/>
          <p:cNvSpPr/>
          <p:nvPr/>
        </p:nvSpPr>
        <p:spPr>
          <a:xfrm>
            <a:off x="5133679" y="742839"/>
            <a:ext cx="1045539" cy="64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LFM signal</a:t>
            </a:r>
            <a:endParaRPr lang="en-US" sz="1600" dirty="0"/>
          </a:p>
        </p:txBody>
      </p:sp>
      <p:cxnSp>
        <p:nvCxnSpPr>
          <p:cNvPr id="75" name="Straight Arrow Connector 74"/>
          <p:cNvCxnSpPr>
            <a:stCxn id="76" idx="2"/>
            <a:endCxn id="72" idx="0"/>
          </p:cNvCxnSpPr>
          <p:nvPr/>
        </p:nvCxnSpPr>
        <p:spPr>
          <a:xfrm flipH="1">
            <a:off x="5654284" y="1388521"/>
            <a:ext cx="2165" cy="30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72" idx="3"/>
            <a:endCxn id="52" idx="1"/>
          </p:cNvCxnSpPr>
          <p:nvPr/>
        </p:nvCxnSpPr>
        <p:spPr>
          <a:xfrm flipV="1">
            <a:off x="6177053" y="2233333"/>
            <a:ext cx="893375" cy="1897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72" idx="3"/>
            <a:endCxn id="62" idx="1"/>
          </p:cNvCxnSpPr>
          <p:nvPr/>
        </p:nvCxnSpPr>
        <p:spPr>
          <a:xfrm flipV="1">
            <a:off x="6177053" y="3501473"/>
            <a:ext cx="893374" cy="6292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72" idx="3"/>
            <a:endCxn id="63" idx="1"/>
          </p:cNvCxnSpPr>
          <p:nvPr/>
        </p:nvCxnSpPr>
        <p:spPr>
          <a:xfrm>
            <a:off x="6177053" y="4130752"/>
            <a:ext cx="889416" cy="646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stCxn id="72" idx="3"/>
            <a:endCxn id="64" idx="1"/>
          </p:cNvCxnSpPr>
          <p:nvPr/>
        </p:nvCxnSpPr>
        <p:spPr>
          <a:xfrm>
            <a:off x="6177053" y="4130752"/>
            <a:ext cx="889415" cy="1907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75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val 112"/>
          <p:cNvSpPr/>
          <p:nvPr/>
        </p:nvSpPr>
        <p:spPr>
          <a:xfrm>
            <a:off x="701655" y="404185"/>
            <a:ext cx="1886379" cy="1095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3"/>
          <a:srcRect l="20480" t="15123" r="64387" b="64142"/>
          <a:stretch/>
        </p:blipFill>
        <p:spPr>
          <a:xfrm>
            <a:off x="5432936" y="2440686"/>
            <a:ext cx="847433" cy="653144"/>
          </a:xfrm>
          <a:prstGeom prst="rect">
            <a:avLst/>
          </a:prstGeom>
        </p:spPr>
      </p:pic>
      <p:sp>
        <p:nvSpPr>
          <p:cNvPr id="140" name="Oval 139"/>
          <p:cNvSpPr/>
          <p:nvPr/>
        </p:nvSpPr>
        <p:spPr>
          <a:xfrm>
            <a:off x="702356" y="5269262"/>
            <a:ext cx="1886379" cy="1095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6" name="Oval 165"/>
          <p:cNvSpPr/>
          <p:nvPr/>
        </p:nvSpPr>
        <p:spPr>
          <a:xfrm>
            <a:off x="9756895" y="461256"/>
            <a:ext cx="1886379" cy="1095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2" name="Oval 191"/>
          <p:cNvSpPr/>
          <p:nvPr/>
        </p:nvSpPr>
        <p:spPr>
          <a:xfrm>
            <a:off x="9756895" y="5269262"/>
            <a:ext cx="1886379" cy="1095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extBox 2"/>
          <p:cNvSpPr txBox="1"/>
          <p:nvPr/>
        </p:nvSpPr>
        <p:spPr>
          <a:xfrm>
            <a:off x="1288817" y="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TRX 1</a:t>
            </a:r>
            <a:endParaRPr lang="en-US" dirty="0"/>
          </a:p>
        </p:txBody>
      </p:sp>
      <p:sp>
        <p:nvSpPr>
          <p:cNvPr id="218" name="TextBox 217"/>
          <p:cNvSpPr txBox="1"/>
          <p:nvPr/>
        </p:nvSpPr>
        <p:spPr>
          <a:xfrm>
            <a:off x="10344057" y="4245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TRX 2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1319925" y="48551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TRX3</a:t>
            </a:r>
            <a:endParaRPr lang="en-US" dirty="0"/>
          </a:p>
        </p:txBody>
      </p:sp>
      <p:sp>
        <p:nvSpPr>
          <p:cNvPr id="220" name="TextBox 219"/>
          <p:cNvSpPr txBox="1"/>
          <p:nvPr/>
        </p:nvSpPr>
        <p:spPr>
          <a:xfrm>
            <a:off x="10344057" y="488701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TRX4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0800000" flipV="1">
            <a:off x="282422" y="1543378"/>
            <a:ext cx="791378" cy="596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GPS</a:t>
            </a:r>
            <a:endParaRPr lang="en-US" dirty="0"/>
          </a:p>
        </p:txBody>
      </p:sp>
      <p:sp>
        <p:nvSpPr>
          <p:cNvPr id="221" name="Oval 220"/>
          <p:cNvSpPr/>
          <p:nvPr/>
        </p:nvSpPr>
        <p:spPr>
          <a:xfrm rot="10800000" flipV="1">
            <a:off x="1356694" y="1804461"/>
            <a:ext cx="1076739" cy="596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Compass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640287" y="1145129"/>
            <a:ext cx="6844491" cy="4111220"/>
            <a:chOff x="2640287" y="1145129"/>
            <a:chExt cx="6844491" cy="4111220"/>
          </a:xfrm>
        </p:grpSpPr>
        <p:cxnSp>
          <p:nvCxnSpPr>
            <p:cNvPr id="227" name="Straight Arrow Connector 226"/>
            <p:cNvCxnSpPr/>
            <p:nvPr/>
          </p:nvCxnSpPr>
          <p:spPr>
            <a:xfrm flipH="1" flipV="1">
              <a:off x="2640287" y="1145129"/>
              <a:ext cx="2613757" cy="140148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6383720" y="1181463"/>
              <a:ext cx="3101058" cy="125922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6200609" y="2901325"/>
              <a:ext cx="3239881" cy="23550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7" name="Picture 236"/>
          <p:cNvPicPr>
            <a:picLocks noChangeAspect="1"/>
          </p:cNvPicPr>
          <p:nvPr/>
        </p:nvPicPr>
        <p:blipFill rotWithShape="1">
          <a:blip r:embed="rId3"/>
          <a:srcRect l="20480" t="15123" r="64387" b="64142"/>
          <a:stretch/>
        </p:blipFill>
        <p:spPr>
          <a:xfrm>
            <a:off x="2445053" y="3554469"/>
            <a:ext cx="847433" cy="653144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 rotWithShape="1">
          <a:blip r:embed="rId3"/>
          <a:srcRect l="20480" t="15123" r="64387" b="64142"/>
          <a:stretch/>
        </p:blipFill>
        <p:spPr>
          <a:xfrm>
            <a:off x="8852634" y="2901325"/>
            <a:ext cx="847433" cy="653144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 rotWithShape="1">
          <a:blip r:embed="rId3"/>
          <a:srcRect l="20480" t="15123" r="64387" b="64142"/>
          <a:stretch/>
        </p:blipFill>
        <p:spPr>
          <a:xfrm>
            <a:off x="3226415" y="4840414"/>
            <a:ext cx="847433" cy="6531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688" y="2352583"/>
            <a:ext cx="1295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Time-keeping,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coordination w/</a:t>
            </a:r>
            <a:r>
              <a:rPr lang="en-US" sz="1200" dirty="0" err="1" smtClean="0"/>
              <a:t>txrs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coordination w/ </a:t>
            </a:r>
            <a:r>
              <a:rPr lang="en-US" sz="1200" dirty="0" err="1" smtClean="0"/>
              <a:t>rxrs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localization of </a:t>
            </a:r>
            <a:br>
              <a:rPr lang="en-US" sz="1200" dirty="0" smtClean="0"/>
            </a:br>
            <a:r>
              <a:rPr lang="en-US" sz="1200" dirty="0" smtClean="0"/>
              <a:t>receivers</a:t>
            </a:r>
            <a:endParaRPr lang="en-US" sz="1200" dirty="0"/>
          </a:p>
        </p:txBody>
      </p:sp>
      <p:cxnSp>
        <p:nvCxnSpPr>
          <p:cNvPr id="5" name="Straight Arrow Connector 4"/>
          <p:cNvCxnSpPr>
            <a:stCxn id="2" idx="0"/>
            <a:endCxn id="8" idx="4"/>
          </p:cNvCxnSpPr>
          <p:nvPr/>
        </p:nvCxnSpPr>
        <p:spPr>
          <a:xfrm flipH="1" flipV="1">
            <a:off x="678111" y="2140180"/>
            <a:ext cx="154" cy="21240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1235908" y="2691963"/>
            <a:ext cx="149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Orienting antenna</a:t>
            </a:r>
            <a:br>
              <a:rPr lang="en-US" sz="1200" dirty="0" smtClean="0"/>
            </a:br>
            <a:r>
              <a:rPr lang="en-US" sz="1200" dirty="0" smtClean="0"/>
              <a:t>elements </a:t>
            </a:r>
            <a:endParaRPr lang="en-US" sz="1200" dirty="0"/>
          </a:p>
        </p:txBody>
      </p:sp>
      <p:cxnSp>
        <p:nvCxnSpPr>
          <p:cNvPr id="9" name="Straight Arrow Connector 8"/>
          <p:cNvCxnSpPr>
            <a:stCxn id="8" idx="0"/>
            <a:endCxn id="113" idx="2"/>
          </p:cNvCxnSpPr>
          <p:nvPr/>
        </p:nvCxnSpPr>
        <p:spPr>
          <a:xfrm flipV="1">
            <a:off x="678111" y="951923"/>
            <a:ext cx="23544" cy="59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21" idx="0"/>
            <a:endCxn id="113" idx="4"/>
          </p:cNvCxnSpPr>
          <p:nvPr/>
        </p:nvCxnSpPr>
        <p:spPr>
          <a:xfrm flipH="1" flipV="1">
            <a:off x="1644845" y="1499660"/>
            <a:ext cx="250218" cy="30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22" idx="0"/>
            <a:endCxn id="221" idx="4"/>
          </p:cNvCxnSpPr>
          <p:nvPr/>
        </p:nvCxnSpPr>
        <p:spPr>
          <a:xfrm flipH="1" flipV="1">
            <a:off x="1895063" y="2401263"/>
            <a:ext cx="86562" cy="29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 rot="10800000" flipV="1">
            <a:off x="2621387" y="2025119"/>
            <a:ext cx="1205217" cy="649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Energy harvesting</a:t>
            </a:r>
            <a:endParaRPr lang="en-US" sz="1200" dirty="0"/>
          </a:p>
        </p:txBody>
      </p:sp>
      <p:cxnSp>
        <p:nvCxnSpPr>
          <p:cNvPr id="229" name="Straight Arrow Connector 228"/>
          <p:cNvCxnSpPr>
            <a:stCxn id="223" idx="0"/>
            <a:endCxn id="113" idx="5"/>
          </p:cNvCxnSpPr>
          <p:nvPr/>
        </p:nvCxnSpPr>
        <p:spPr>
          <a:xfrm flipH="1" flipV="1">
            <a:off x="2311780" y="1339231"/>
            <a:ext cx="912215" cy="68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3457929" y="103963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Automated phase-based telemetry receiver system</a:t>
            </a:r>
            <a:endParaRPr lang="en-US" dirty="0"/>
          </a:p>
        </p:txBody>
      </p:sp>
      <p:sp>
        <p:nvSpPr>
          <p:cNvPr id="250" name="Oval 249"/>
          <p:cNvSpPr/>
          <p:nvPr/>
        </p:nvSpPr>
        <p:spPr>
          <a:xfrm>
            <a:off x="5124428" y="1415978"/>
            <a:ext cx="1462543" cy="564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RxTx</a:t>
            </a:r>
            <a:r>
              <a:rPr lang="en-US" sz="1000" dirty="0" smtClean="0"/>
              <a:t> communication protocol</a:t>
            </a:r>
            <a:endParaRPr lang="en-US" sz="1000" dirty="0"/>
          </a:p>
        </p:txBody>
      </p:sp>
      <p:cxnSp>
        <p:nvCxnSpPr>
          <p:cNvPr id="252" name="Straight Connector 251"/>
          <p:cNvCxnSpPr>
            <a:stCxn id="139" idx="0"/>
            <a:endCxn id="250" idx="4"/>
          </p:cNvCxnSpPr>
          <p:nvPr/>
        </p:nvCxnSpPr>
        <p:spPr>
          <a:xfrm flipH="1" flipV="1">
            <a:off x="5855700" y="1980047"/>
            <a:ext cx="953" cy="460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/>
          <p:cNvGrpSpPr/>
          <p:nvPr/>
        </p:nvGrpSpPr>
        <p:grpSpPr>
          <a:xfrm>
            <a:off x="1078792" y="473295"/>
            <a:ext cx="1126547" cy="841685"/>
            <a:chOff x="2463821" y="185858"/>
            <a:chExt cx="8044742" cy="6010516"/>
          </a:xfrm>
        </p:grpSpPr>
        <p:sp>
          <p:nvSpPr>
            <p:cNvPr id="241" name="Rectangle 240"/>
            <p:cNvSpPr/>
            <p:nvPr/>
          </p:nvSpPr>
          <p:spPr>
            <a:xfrm>
              <a:off x="2463822" y="2945454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2</a:t>
              </a:r>
              <a:endParaRPr lang="en-US" sz="300" dirty="0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2463822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3</a:t>
              </a:r>
              <a:endParaRPr lang="en-US" sz="300" dirty="0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2463822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4</a:t>
              </a:r>
              <a:endParaRPr lang="en-US" sz="300" dirty="0"/>
            </a:p>
          </p:txBody>
        </p:sp>
        <p:sp>
          <p:nvSpPr>
            <p:cNvPr id="244" name="Oval 243"/>
            <p:cNvSpPr/>
            <p:nvPr/>
          </p:nvSpPr>
          <p:spPr>
            <a:xfrm>
              <a:off x="6235989" y="185858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Local</a:t>
              </a:r>
            </a:p>
            <a:p>
              <a:pPr algn="ctr"/>
              <a:r>
                <a:rPr lang="en-US" sz="100" dirty="0" smtClean="0"/>
                <a:t>Oscillator</a:t>
              </a:r>
              <a:endParaRPr lang="en-US" sz="100" dirty="0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9463024" y="2944957"/>
              <a:ext cx="1045539" cy="1913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DF Algorithm running on </a:t>
              </a:r>
              <a:r>
                <a:rPr lang="en-US" sz="100" dirty="0" err="1" smtClean="0"/>
                <a:t>RaspberryPi</a:t>
              </a:r>
              <a:endParaRPr lang="en-US" sz="100" dirty="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300195" y="1676816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1</a:t>
              </a:r>
            </a:p>
          </p:txBody>
        </p:sp>
        <p:sp>
          <p:nvSpPr>
            <p:cNvPr id="247" name="Oval 246"/>
            <p:cNvSpPr/>
            <p:nvPr/>
          </p:nvSpPr>
          <p:spPr>
            <a:xfrm>
              <a:off x="4282926" y="2875505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248" name="Oval 247"/>
            <p:cNvSpPr/>
            <p:nvPr/>
          </p:nvSpPr>
          <p:spPr>
            <a:xfrm>
              <a:off x="4282926" y="4143149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249" name="Oval 248"/>
            <p:cNvSpPr/>
            <p:nvPr/>
          </p:nvSpPr>
          <p:spPr>
            <a:xfrm>
              <a:off x="4282926" y="5410794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251" name="Straight Arrow Connector 250"/>
            <p:cNvCxnSpPr>
              <a:stCxn id="241" idx="3"/>
              <a:endCxn id="247" idx="2"/>
            </p:cNvCxnSpPr>
            <p:nvPr/>
          </p:nvCxnSpPr>
          <p:spPr>
            <a:xfrm>
              <a:off x="3509361" y="3268295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242" idx="3"/>
              <a:endCxn id="248" idx="2"/>
            </p:cNvCxnSpPr>
            <p:nvPr/>
          </p:nvCxnSpPr>
          <p:spPr>
            <a:xfrm>
              <a:off x="3509361" y="4535939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43" idx="3"/>
              <a:endCxn id="249" idx="2"/>
            </p:cNvCxnSpPr>
            <p:nvPr/>
          </p:nvCxnSpPr>
          <p:spPr>
            <a:xfrm>
              <a:off x="3509361" y="5803584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58"/>
            <p:cNvSpPr/>
            <p:nvPr/>
          </p:nvSpPr>
          <p:spPr>
            <a:xfrm>
              <a:off x="2463821" y="1677810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1</a:t>
              </a:r>
              <a:endParaRPr lang="en-US" sz="300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4282926" y="1607860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261" name="Straight Arrow Connector 260"/>
            <p:cNvCxnSpPr>
              <a:stCxn id="259" idx="3"/>
              <a:endCxn id="260" idx="2"/>
            </p:cNvCxnSpPr>
            <p:nvPr/>
          </p:nvCxnSpPr>
          <p:spPr>
            <a:xfrm flipV="1">
              <a:off x="3509360" y="2000650"/>
              <a:ext cx="7735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/>
            <p:cNvSpPr/>
            <p:nvPr/>
          </p:nvSpPr>
          <p:spPr>
            <a:xfrm>
              <a:off x="6300195" y="2944957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2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300639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3</a:t>
              </a: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300639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4</a:t>
              </a:r>
            </a:p>
          </p:txBody>
        </p:sp>
        <p:cxnSp>
          <p:nvCxnSpPr>
            <p:cNvPr id="265" name="Straight Arrow Connector 264"/>
            <p:cNvCxnSpPr>
              <a:stCxn id="260" idx="6"/>
              <a:endCxn id="246" idx="1"/>
            </p:cNvCxnSpPr>
            <p:nvPr/>
          </p:nvCxnSpPr>
          <p:spPr>
            <a:xfrm flipV="1">
              <a:off x="5456876" y="1999657"/>
              <a:ext cx="843319" cy="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47" idx="6"/>
              <a:endCxn id="262" idx="1"/>
            </p:cNvCxnSpPr>
            <p:nvPr/>
          </p:nvCxnSpPr>
          <p:spPr>
            <a:xfrm flipV="1">
              <a:off x="5456876" y="3267798"/>
              <a:ext cx="843319" cy="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48" idx="6"/>
              <a:endCxn id="263" idx="1"/>
            </p:cNvCxnSpPr>
            <p:nvPr/>
          </p:nvCxnSpPr>
          <p:spPr>
            <a:xfrm>
              <a:off x="5456876" y="4535939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>
              <a:stCxn id="249" idx="6"/>
              <a:endCxn id="264" idx="1"/>
            </p:cNvCxnSpPr>
            <p:nvPr/>
          </p:nvCxnSpPr>
          <p:spPr>
            <a:xfrm>
              <a:off x="5456876" y="5803584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44" idx="4"/>
              <a:endCxn id="246" idx="0"/>
            </p:cNvCxnSpPr>
            <p:nvPr/>
          </p:nvCxnSpPr>
          <p:spPr>
            <a:xfrm>
              <a:off x="6822964" y="971438"/>
              <a:ext cx="1" cy="705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46" idx="2"/>
              <a:endCxn id="262" idx="0"/>
            </p:cNvCxnSpPr>
            <p:nvPr/>
          </p:nvCxnSpPr>
          <p:spPr>
            <a:xfrm>
              <a:off x="6822965" y="2322498"/>
              <a:ext cx="0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62" idx="2"/>
              <a:endCxn id="263" idx="0"/>
            </p:cNvCxnSpPr>
            <p:nvPr/>
          </p:nvCxnSpPr>
          <p:spPr>
            <a:xfrm>
              <a:off x="6822965" y="3590639"/>
              <a:ext cx="444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263" idx="2"/>
              <a:endCxn id="264" idx="0"/>
            </p:cNvCxnSpPr>
            <p:nvPr/>
          </p:nvCxnSpPr>
          <p:spPr>
            <a:xfrm>
              <a:off x="6823409" y="4858780"/>
              <a:ext cx="0" cy="62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Elbow Connector 272"/>
            <p:cNvCxnSpPr>
              <a:stCxn id="246" idx="3"/>
              <a:endCxn id="245" idx="1"/>
            </p:cNvCxnSpPr>
            <p:nvPr/>
          </p:nvCxnSpPr>
          <p:spPr>
            <a:xfrm>
              <a:off x="7345734" y="1999657"/>
              <a:ext cx="2117290" cy="1901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Elbow Connector 273"/>
            <p:cNvCxnSpPr>
              <a:stCxn id="262" idx="3"/>
              <a:endCxn id="245" idx="1"/>
            </p:cNvCxnSpPr>
            <p:nvPr/>
          </p:nvCxnSpPr>
          <p:spPr>
            <a:xfrm>
              <a:off x="7345734" y="3267798"/>
              <a:ext cx="2117290" cy="6338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Elbow Connector 274"/>
            <p:cNvCxnSpPr>
              <a:stCxn id="263" idx="3"/>
              <a:endCxn id="245" idx="1"/>
            </p:cNvCxnSpPr>
            <p:nvPr/>
          </p:nvCxnSpPr>
          <p:spPr>
            <a:xfrm flipV="1">
              <a:off x="7346178" y="3901621"/>
              <a:ext cx="2116846" cy="6343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Elbow Connector 275"/>
            <p:cNvCxnSpPr>
              <a:stCxn id="264" idx="3"/>
              <a:endCxn id="245" idx="1"/>
            </p:cNvCxnSpPr>
            <p:nvPr/>
          </p:nvCxnSpPr>
          <p:spPr>
            <a:xfrm flipV="1">
              <a:off x="7346178" y="3901621"/>
              <a:ext cx="2116846" cy="19019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/>
          <p:cNvGrpSpPr/>
          <p:nvPr/>
        </p:nvGrpSpPr>
        <p:grpSpPr>
          <a:xfrm>
            <a:off x="1052745" y="5363246"/>
            <a:ext cx="1126547" cy="841685"/>
            <a:chOff x="2463821" y="185858"/>
            <a:chExt cx="8044742" cy="6010516"/>
          </a:xfrm>
        </p:grpSpPr>
        <p:sp>
          <p:nvSpPr>
            <p:cNvPr id="278" name="Rectangle 277"/>
            <p:cNvSpPr/>
            <p:nvPr/>
          </p:nvSpPr>
          <p:spPr>
            <a:xfrm>
              <a:off x="2463822" y="2945454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2</a:t>
              </a:r>
              <a:endParaRPr lang="en-US" sz="300" dirty="0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2463822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3</a:t>
              </a:r>
              <a:endParaRPr lang="en-US" sz="3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2463822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4</a:t>
              </a:r>
              <a:endParaRPr lang="en-US" sz="300" dirty="0"/>
            </a:p>
          </p:txBody>
        </p:sp>
        <p:sp>
          <p:nvSpPr>
            <p:cNvPr id="281" name="Oval 280"/>
            <p:cNvSpPr/>
            <p:nvPr/>
          </p:nvSpPr>
          <p:spPr>
            <a:xfrm>
              <a:off x="6235989" y="185858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Local</a:t>
              </a:r>
            </a:p>
            <a:p>
              <a:pPr algn="ctr"/>
              <a:r>
                <a:rPr lang="en-US" sz="100" dirty="0" smtClean="0"/>
                <a:t>Oscillator</a:t>
              </a:r>
              <a:endParaRPr lang="en-US" sz="100" dirty="0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9463024" y="2944957"/>
              <a:ext cx="1045539" cy="1913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DF Algorithm running on </a:t>
              </a:r>
              <a:r>
                <a:rPr lang="en-US" sz="100" dirty="0" err="1" smtClean="0"/>
                <a:t>RaspberryPi</a:t>
              </a:r>
              <a:endParaRPr lang="en-US" sz="100" dirty="0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6300195" y="1676816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1</a:t>
              </a:r>
            </a:p>
          </p:txBody>
        </p:sp>
        <p:sp>
          <p:nvSpPr>
            <p:cNvPr id="284" name="Oval 283"/>
            <p:cNvSpPr/>
            <p:nvPr/>
          </p:nvSpPr>
          <p:spPr>
            <a:xfrm>
              <a:off x="4282926" y="2875505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285" name="Oval 284"/>
            <p:cNvSpPr/>
            <p:nvPr/>
          </p:nvSpPr>
          <p:spPr>
            <a:xfrm>
              <a:off x="4282926" y="4143149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286" name="Oval 285"/>
            <p:cNvSpPr/>
            <p:nvPr/>
          </p:nvSpPr>
          <p:spPr>
            <a:xfrm>
              <a:off x="4282926" y="5410794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287" name="Straight Arrow Connector 286"/>
            <p:cNvCxnSpPr>
              <a:stCxn id="278" idx="3"/>
              <a:endCxn id="284" idx="2"/>
            </p:cNvCxnSpPr>
            <p:nvPr/>
          </p:nvCxnSpPr>
          <p:spPr>
            <a:xfrm>
              <a:off x="3509361" y="3268295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279" idx="3"/>
              <a:endCxn id="285" idx="2"/>
            </p:cNvCxnSpPr>
            <p:nvPr/>
          </p:nvCxnSpPr>
          <p:spPr>
            <a:xfrm>
              <a:off x="3509361" y="4535939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280" idx="3"/>
              <a:endCxn id="286" idx="2"/>
            </p:cNvCxnSpPr>
            <p:nvPr/>
          </p:nvCxnSpPr>
          <p:spPr>
            <a:xfrm>
              <a:off x="3509361" y="5803584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ectangle 289"/>
            <p:cNvSpPr/>
            <p:nvPr/>
          </p:nvSpPr>
          <p:spPr>
            <a:xfrm>
              <a:off x="2463821" y="1677810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1</a:t>
              </a:r>
              <a:endParaRPr lang="en-US" sz="300" dirty="0"/>
            </a:p>
          </p:txBody>
        </p:sp>
        <p:sp>
          <p:nvSpPr>
            <p:cNvPr id="291" name="Oval 290"/>
            <p:cNvSpPr/>
            <p:nvPr/>
          </p:nvSpPr>
          <p:spPr>
            <a:xfrm>
              <a:off x="4282926" y="1607860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292" name="Straight Arrow Connector 291"/>
            <p:cNvCxnSpPr>
              <a:stCxn id="290" idx="3"/>
              <a:endCxn id="291" idx="2"/>
            </p:cNvCxnSpPr>
            <p:nvPr/>
          </p:nvCxnSpPr>
          <p:spPr>
            <a:xfrm flipV="1">
              <a:off x="3509360" y="2000650"/>
              <a:ext cx="7735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Rectangle 292"/>
            <p:cNvSpPr/>
            <p:nvPr/>
          </p:nvSpPr>
          <p:spPr>
            <a:xfrm>
              <a:off x="6300195" y="2944957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2</a:t>
              </a: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6300639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3</a:t>
              </a: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6300639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4</a:t>
              </a:r>
            </a:p>
          </p:txBody>
        </p:sp>
        <p:cxnSp>
          <p:nvCxnSpPr>
            <p:cNvPr id="296" name="Straight Arrow Connector 295"/>
            <p:cNvCxnSpPr>
              <a:stCxn id="291" idx="6"/>
              <a:endCxn id="283" idx="1"/>
            </p:cNvCxnSpPr>
            <p:nvPr/>
          </p:nvCxnSpPr>
          <p:spPr>
            <a:xfrm flipV="1">
              <a:off x="5456876" y="1999657"/>
              <a:ext cx="843319" cy="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84" idx="6"/>
              <a:endCxn id="293" idx="1"/>
            </p:cNvCxnSpPr>
            <p:nvPr/>
          </p:nvCxnSpPr>
          <p:spPr>
            <a:xfrm flipV="1">
              <a:off x="5456876" y="3267798"/>
              <a:ext cx="843319" cy="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85" idx="6"/>
              <a:endCxn id="294" idx="1"/>
            </p:cNvCxnSpPr>
            <p:nvPr/>
          </p:nvCxnSpPr>
          <p:spPr>
            <a:xfrm>
              <a:off x="5456876" y="4535939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86" idx="6"/>
              <a:endCxn id="295" idx="1"/>
            </p:cNvCxnSpPr>
            <p:nvPr/>
          </p:nvCxnSpPr>
          <p:spPr>
            <a:xfrm>
              <a:off x="5456876" y="5803584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281" idx="4"/>
              <a:endCxn id="283" idx="0"/>
            </p:cNvCxnSpPr>
            <p:nvPr/>
          </p:nvCxnSpPr>
          <p:spPr>
            <a:xfrm>
              <a:off x="6822964" y="971438"/>
              <a:ext cx="1" cy="705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283" idx="2"/>
              <a:endCxn id="293" idx="0"/>
            </p:cNvCxnSpPr>
            <p:nvPr/>
          </p:nvCxnSpPr>
          <p:spPr>
            <a:xfrm>
              <a:off x="6822965" y="2322498"/>
              <a:ext cx="0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93" idx="2"/>
              <a:endCxn id="294" idx="0"/>
            </p:cNvCxnSpPr>
            <p:nvPr/>
          </p:nvCxnSpPr>
          <p:spPr>
            <a:xfrm>
              <a:off x="6822965" y="3590639"/>
              <a:ext cx="444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94" idx="2"/>
              <a:endCxn id="295" idx="0"/>
            </p:cNvCxnSpPr>
            <p:nvPr/>
          </p:nvCxnSpPr>
          <p:spPr>
            <a:xfrm>
              <a:off x="6823409" y="4858780"/>
              <a:ext cx="0" cy="62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Elbow Connector 303"/>
            <p:cNvCxnSpPr>
              <a:stCxn id="283" idx="3"/>
              <a:endCxn id="282" idx="1"/>
            </p:cNvCxnSpPr>
            <p:nvPr/>
          </p:nvCxnSpPr>
          <p:spPr>
            <a:xfrm>
              <a:off x="7345734" y="1999657"/>
              <a:ext cx="2117290" cy="1901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Elbow Connector 304"/>
            <p:cNvCxnSpPr>
              <a:stCxn id="293" idx="3"/>
              <a:endCxn id="282" idx="1"/>
            </p:cNvCxnSpPr>
            <p:nvPr/>
          </p:nvCxnSpPr>
          <p:spPr>
            <a:xfrm>
              <a:off x="7345734" y="3267798"/>
              <a:ext cx="2117290" cy="6338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Elbow Connector 305"/>
            <p:cNvCxnSpPr>
              <a:stCxn id="294" idx="3"/>
              <a:endCxn id="282" idx="1"/>
            </p:cNvCxnSpPr>
            <p:nvPr/>
          </p:nvCxnSpPr>
          <p:spPr>
            <a:xfrm flipV="1">
              <a:off x="7346178" y="3901621"/>
              <a:ext cx="2116846" cy="6343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Elbow Connector 306"/>
            <p:cNvCxnSpPr>
              <a:stCxn id="295" idx="3"/>
              <a:endCxn id="282" idx="1"/>
            </p:cNvCxnSpPr>
            <p:nvPr/>
          </p:nvCxnSpPr>
          <p:spPr>
            <a:xfrm flipV="1">
              <a:off x="7346178" y="3901621"/>
              <a:ext cx="2116846" cy="19019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" name="Group 307"/>
          <p:cNvGrpSpPr/>
          <p:nvPr/>
        </p:nvGrpSpPr>
        <p:grpSpPr>
          <a:xfrm>
            <a:off x="10136811" y="526741"/>
            <a:ext cx="1126547" cy="841685"/>
            <a:chOff x="2463821" y="185858"/>
            <a:chExt cx="8044742" cy="6010516"/>
          </a:xfrm>
        </p:grpSpPr>
        <p:sp>
          <p:nvSpPr>
            <p:cNvPr id="309" name="Rectangle 308"/>
            <p:cNvSpPr/>
            <p:nvPr/>
          </p:nvSpPr>
          <p:spPr>
            <a:xfrm>
              <a:off x="2463822" y="2945454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2</a:t>
              </a:r>
              <a:endParaRPr lang="en-US" sz="300" dirty="0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2463822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3</a:t>
              </a:r>
              <a:endParaRPr lang="en-US" sz="300" dirty="0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463822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4</a:t>
              </a:r>
              <a:endParaRPr lang="en-US" sz="300" dirty="0"/>
            </a:p>
          </p:txBody>
        </p:sp>
        <p:sp>
          <p:nvSpPr>
            <p:cNvPr id="312" name="Oval 311"/>
            <p:cNvSpPr/>
            <p:nvPr/>
          </p:nvSpPr>
          <p:spPr>
            <a:xfrm>
              <a:off x="6235989" y="185858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Local</a:t>
              </a:r>
            </a:p>
            <a:p>
              <a:pPr algn="ctr"/>
              <a:r>
                <a:rPr lang="en-US" sz="100" dirty="0" smtClean="0"/>
                <a:t>Oscillator</a:t>
              </a:r>
              <a:endParaRPr lang="en-US" sz="100" dirty="0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9463024" y="2944957"/>
              <a:ext cx="1045539" cy="1913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DF Algorithm running on </a:t>
              </a:r>
              <a:r>
                <a:rPr lang="en-US" sz="100" dirty="0" err="1" smtClean="0"/>
                <a:t>RaspberryPi</a:t>
              </a:r>
              <a:endParaRPr lang="en-US" sz="100" dirty="0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6300195" y="1676816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1</a:t>
              </a:r>
            </a:p>
          </p:txBody>
        </p:sp>
        <p:sp>
          <p:nvSpPr>
            <p:cNvPr id="315" name="Oval 314"/>
            <p:cNvSpPr/>
            <p:nvPr/>
          </p:nvSpPr>
          <p:spPr>
            <a:xfrm>
              <a:off x="4282926" y="2875505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316" name="Oval 315"/>
            <p:cNvSpPr/>
            <p:nvPr/>
          </p:nvSpPr>
          <p:spPr>
            <a:xfrm>
              <a:off x="4282926" y="4143149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317" name="Oval 316"/>
            <p:cNvSpPr/>
            <p:nvPr/>
          </p:nvSpPr>
          <p:spPr>
            <a:xfrm>
              <a:off x="4282926" y="5410794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318" name="Straight Arrow Connector 317"/>
            <p:cNvCxnSpPr>
              <a:stCxn id="309" idx="3"/>
              <a:endCxn id="315" idx="2"/>
            </p:cNvCxnSpPr>
            <p:nvPr/>
          </p:nvCxnSpPr>
          <p:spPr>
            <a:xfrm>
              <a:off x="3509361" y="3268295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0" idx="3"/>
              <a:endCxn id="316" idx="2"/>
            </p:cNvCxnSpPr>
            <p:nvPr/>
          </p:nvCxnSpPr>
          <p:spPr>
            <a:xfrm>
              <a:off x="3509361" y="4535939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1" idx="3"/>
              <a:endCxn id="317" idx="2"/>
            </p:cNvCxnSpPr>
            <p:nvPr/>
          </p:nvCxnSpPr>
          <p:spPr>
            <a:xfrm>
              <a:off x="3509361" y="5803584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ectangle 320"/>
            <p:cNvSpPr/>
            <p:nvPr/>
          </p:nvSpPr>
          <p:spPr>
            <a:xfrm>
              <a:off x="2463821" y="1677810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1</a:t>
              </a:r>
              <a:endParaRPr lang="en-US" sz="300" dirty="0"/>
            </a:p>
          </p:txBody>
        </p:sp>
        <p:sp>
          <p:nvSpPr>
            <p:cNvPr id="322" name="Oval 321"/>
            <p:cNvSpPr/>
            <p:nvPr/>
          </p:nvSpPr>
          <p:spPr>
            <a:xfrm>
              <a:off x="4282926" y="1607860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323" name="Straight Arrow Connector 322"/>
            <p:cNvCxnSpPr>
              <a:stCxn id="321" idx="3"/>
              <a:endCxn id="322" idx="2"/>
            </p:cNvCxnSpPr>
            <p:nvPr/>
          </p:nvCxnSpPr>
          <p:spPr>
            <a:xfrm flipV="1">
              <a:off x="3509360" y="2000650"/>
              <a:ext cx="7735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Rectangle 323"/>
            <p:cNvSpPr/>
            <p:nvPr/>
          </p:nvSpPr>
          <p:spPr>
            <a:xfrm>
              <a:off x="6300195" y="2944957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2</a:t>
              </a:r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6300639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3</a:t>
              </a:r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6300639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4</a:t>
              </a:r>
            </a:p>
          </p:txBody>
        </p:sp>
        <p:cxnSp>
          <p:nvCxnSpPr>
            <p:cNvPr id="327" name="Straight Arrow Connector 326"/>
            <p:cNvCxnSpPr>
              <a:stCxn id="322" idx="6"/>
              <a:endCxn id="314" idx="1"/>
            </p:cNvCxnSpPr>
            <p:nvPr/>
          </p:nvCxnSpPr>
          <p:spPr>
            <a:xfrm flipV="1">
              <a:off x="5456876" y="1999657"/>
              <a:ext cx="843319" cy="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5" idx="6"/>
              <a:endCxn id="324" idx="1"/>
            </p:cNvCxnSpPr>
            <p:nvPr/>
          </p:nvCxnSpPr>
          <p:spPr>
            <a:xfrm flipV="1">
              <a:off x="5456876" y="3267798"/>
              <a:ext cx="843319" cy="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16" idx="6"/>
              <a:endCxn id="325" idx="1"/>
            </p:cNvCxnSpPr>
            <p:nvPr/>
          </p:nvCxnSpPr>
          <p:spPr>
            <a:xfrm>
              <a:off x="5456876" y="4535939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317" idx="6"/>
              <a:endCxn id="326" idx="1"/>
            </p:cNvCxnSpPr>
            <p:nvPr/>
          </p:nvCxnSpPr>
          <p:spPr>
            <a:xfrm>
              <a:off x="5456876" y="5803584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12" idx="4"/>
              <a:endCxn id="314" idx="0"/>
            </p:cNvCxnSpPr>
            <p:nvPr/>
          </p:nvCxnSpPr>
          <p:spPr>
            <a:xfrm>
              <a:off x="6822964" y="971438"/>
              <a:ext cx="1" cy="705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314" idx="2"/>
              <a:endCxn id="324" idx="0"/>
            </p:cNvCxnSpPr>
            <p:nvPr/>
          </p:nvCxnSpPr>
          <p:spPr>
            <a:xfrm>
              <a:off x="6822965" y="2322498"/>
              <a:ext cx="0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324" idx="2"/>
              <a:endCxn id="325" idx="0"/>
            </p:cNvCxnSpPr>
            <p:nvPr/>
          </p:nvCxnSpPr>
          <p:spPr>
            <a:xfrm>
              <a:off x="6822965" y="3590639"/>
              <a:ext cx="444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stCxn id="325" idx="2"/>
              <a:endCxn id="326" idx="0"/>
            </p:cNvCxnSpPr>
            <p:nvPr/>
          </p:nvCxnSpPr>
          <p:spPr>
            <a:xfrm>
              <a:off x="6823409" y="4858780"/>
              <a:ext cx="0" cy="62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/>
            <p:cNvCxnSpPr>
              <a:stCxn id="314" idx="3"/>
              <a:endCxn id="313" idx="1"/>
            </p:cNvCxnSpPr>
            <p:nvPr/>
          </p:nvCxnSpPr>
          <p:spPr>
            <a:xfrm>
              <a:off x="7345734" y="1999657"/>
              <a:ext cx="2117290" cy="1901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Elbow Connector 335"/>
            <p:cNvCxnSpPr>
              <a:stCxn id="324" idx="3"/>
              <a:endCxn id="313" idx="1"/>
            </p:cNvCxnSpPr>
            <p:nvPr/>
          </p:nvCxnSpPr>
          <p:spPr>
            <a:xfrm>
              <a:off x="7345734" y="3267798"/>
              <a:ext cx="2117290" cy="6338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Elbow Connector 336"/>
            <p:cNvCxnSpPr>
              <a:stCxn id="325" idx="3"/>
              <a:endCxn id="313" idx="1"/>
            </p:cNvCxnSpPr>
            <p:nvPr/>
          </p:nvCxnSpPr>
          <p:spPr>
            <a:xfrm flipV="1">
              <a:off x="7346178" y="3901621"/>
              <a:ext cx="2116846" cy="6343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Elbow Connector 337"/>
            <p:cNvCxnSpPr>
              <a:stCxn id="326" idx="3"/>
              <a:endCxn id="313" idx="1"/>
            </p:cNvCxnSpPr>
            <p:nvPr/>
          </p:nvCxnSpPr>
          <p:spPr>
            <a:xfrm flipV="1">
              <a:off x="7346178" y="3901621"/>
              <a:ext cx="2116846" cy="19019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9" name="Group 338"/>
          <p:cNvGrpSpPr/>
          <p:nvPr/>
        </p:nvGrpSpPr>
        <p:grpSpPr>
          <a:xfrm>
            <a:off x="10136811" y="5353450"/>
            <a:ext cx="1126547" cy="841685"/>
            <a:chOff x="2463821" y="185858"/>
            <a:chExt cx="8044742" cy="6010516"/>
          </a:xfrm>
        </p:grpSpPr>
        <p:sp>
          <p:nvSpPr>
            <p:cNvPr id="340" name="Rectangle 339"/>
            <p:cNvSpPr/>
            <p:nvPr/>
          </p:nvSpPr>
          <p:spPr>
            <a:xfrm>
              <a:off x="2463822" y="2945454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2</a:t>
              </a:r>
              <a:endParaRPr lang="en-US" sz="300" dirty="0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2463822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3</a:t>
              </a:r>
              <a:endParaRPr lang="en-US" sz="300" dirty="0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2463822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4</a:t>
              </a:r>
              <a:endParaRPr lang="en-US" sz="300" dirty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6235989" y="185858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Local</a:t>
              </a:r>
            </a:p>
            <a:p>
              <a:pPr algn="ctr"/>
              <a:r>
                <a:rPr lang="en-US" sz="100" dirty="0" smtClean="0"/>
                <a:t>Oscillator</a:t>
              </a:r>
              <a:endParaRPr lang="en-US" sz="100" dirty="0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9463024" y="2944957"/>
              <a:ext cx="1045539" cy="1913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DF Algorithm running on </a:t>
              </a:r>
              <a:r>
                <a:rPr lang="en-US" sz="100" dirty="0" err="1" smtClean="0"/>
                <a:t>RaspberryPi</a:t>
              </a:r>
              <a:endParaRPr lang="en-US" sz="100" dirty="0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6300195" y="1676816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1</a:t>
              </a:r>
            </a:p>
          </p:txBody>
        </p:sp>
        <p:sp>
          <p:nvSpPr>
            <p:cNvPr id="346" name="Oval 345"/>
            <p:cNvSpPr/>
            <p:nvPr/>
          </p:nvSpPr>
          <p:spPr>
            <a:xfrm>
              <a:off x="4282926" y="2875505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4282926" y="4143149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4282926" y="5410794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349" name="Straight Arrow Connector 348"/>
            <p:cNvCxnSpPr>
              <a:stCxn id="340" idx="3"/>
              <a:endCxn id="346" idx="2"/>
            </p:cNvCxnSpPr>
            <p:nvPr/>
          </p:nvCxnSpPr>
          <p:spPr>
            <a:xfrm>
              <a:off x="3509361" y="3268295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1" idx="3"/>
              <a:endCxn id="347" idx="2"/>
            </p:cNvCxnSpPr>
            <p:nvPr/>
          </p:nvCxnSpPr>
          <p:spPr>
            <a:xfrm>
              <a:off x="3509361" y="4535939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2" idx="3"/>
              <a:endCxn id="348" idx="2"/>
            </p:cNvCxnSpPr>
            <p:nvPr/>
          </p:nvCxnSpPr>
          <p:spPr>
            <a:xfrm>
              <a:off x="3509361" y="5803584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Rectangle 351"/>
            <p:cNvSpPr/>
            <p:nvPr/>
          </p:nvSpPr>
          <p:spPr>
            <a:xfrm>
              <a:off x="2463821" y="1677810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1</a:t>
              </a:r>
              <a:endParaRPr lang="en-US" sz="300" dirty="0"/>
            </a:p>
          </p:txBody>
        </p:sp>
        <p:sp>
          <p:nvSpPr>
            <p:cNvPr id="353" name="Oval 352"/>
            <p:cNvSpPr/>
            <p:nvPr/>
          </p:nvSpPr>
          <p:spPr>
            <a:xfrm>
              <a:off x="4282926" y="1607860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354" name="Straight Arrow Connector 353"/>
            <p:cNvCxnSpPr>
              <a:stCxn id="352" idx="3"/>
              <a:endCxn id="353" idx="2"/>
            </p:cNvCxnSpPr>
            <p:nvPr/>
          </p:nvCxnSpPr>
          <p:spPr>
            <a:xfrm flipV="1">
              <a:off x="3509360" y="2000650"/>
              <a:ext cx="7735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Rectangle 354"/>
            <p:cNvSpPr/>
            <p:nvPr/>
          </p:nvSpPr>
          <p:spPr>
            <a:xfrm>
              <a:off x="6300195" y="2944957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2</a:t>
              </a: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6300639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3</a:t>
              </a: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6300639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4</a:t>
              </a:r>
            </a:p>
          </p:txBody>
        </p:sp>
        <p:cxnSp>
          <p:nvCxnSpPr>
            <p:cNvPr id="358" name="Straight Arrow Connector 357"/>
            <p:cNvCxnSpPr>
              <a:stCxn id="353" idx="6"/>
              <a:endCxn id="345" idx="1"/>
            </p:cNvCxnSpPr>
            <p:nvPr/>
          </p:nvCxnSpPr>
          <p:spPr>
            <a:xfrm flipV="1">
              <a:off x="5456876" y="1999657"/>
              <a:ext cx="843319" cy="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>
              <a:stCxn id="346" idx="6"/>
              <a:endCxn id="355" idx="1"/>
            </p:cNvCxnSpPr>
            <p:nvPr/>
          </p:nvCxnSpPr>
          <p:spPr>
            <a:xfrm flipV="1">
              <a:off x="5456876" y="3267798"/>
              <a:ext cx="843319" cy="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347" idx="6"/>
              <a:endCxn id="356" idx="1"/>
            </p:cNvCxnSpPr>
            <p:nvPr/>
          </p:nvCxnSpPr>
          <p:spPr>
            <a:xfrm>
              <a:off x="5456876" y="4535939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48" idx="6"/>
              <a:endCxn id="357" idx="1"/>
            </p:cNvCxnSpPr>
            <p:nvPr/>
          </p:nvCxnSpPr>
          <p:spPr>
            <a:xfrm>
              <a:off x="5456876" y="5803584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43" idx="4"/>
              <a:endCxn id="345" idx="0"/>
            </p:cNvCxnSpPr>
            <p:nvPr/>
          </p:nvCxnSpPr>
          <p:spPr>
            <a:xfrm>
              <a:off x="6822964" y="971438"/>
              <a:ext cx="1" cy="705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345" idx="2"/>
              <a:endCxn id="355" idx="0"/>
            </p:cNvCxnSpPr>
            <p:nvPr/>
          </p:nvCxnSpPr>
          <p:spPr>
            <a:xfrm>
              <a:off x="6822965" y="2322498"/>
              <a:ext cx="0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355" idx="2"/>
              <a:endCxn id="356" idx="0"/>
            </p:cNvCxnSpPr>
            <p:nvPr/>
          </p:nvCxnSpPr>
          <p:spPr>
            <a:xfrm>
              <a:off x="6822965" y="3590639"/>
              <a:ext cx="444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56" idx="2"/>
              <a:endCxn id="357" idx="0"/>
            </p:cNvCxnSpPr>
            <p:nvPr/>
          </p:nvCxnSpPr>
          <p:spPr>
            <a:xfrm>
              <a:off x="6823409" y="4858780"/>
              <a:ext cx="0" cy="62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Elbow Connector 365"/>
            <p:cNvCxnSpPr>
              <a:stCxn id="345" idx="3"/>
              <a:endCxn id="344" idx="1"/>
            </p:cNvCxnSpPr>
            <p:nvPr/>
          </p:nvCxnSpPr>
          <p:spPr>
            <a:xfrm>
              <a:off x="7345734" y="1999657"/>
              <a:ext cx="2117290" cy="1901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Elbow Connector 366"/>
            <p:cNvCxnSpPr>
              <a:stCxn id="355" idx="3"/>
              <a:endCxn id="344" idx="1"/>
            </p:cNvCxnSpPr>
            <p:nvPr/>
          </p:nvCxnSpPr>
          <p:spPr>
            <a:xfrm>
              <a:off x="7345734" y="3267798"/>
              <a:ext cx="2117290" cy="6338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Elbow Connector 367"/>
            <p:cNvCxnSpPr>
              <a:stCxn id="356" idx="3"/>
              <a:endCxn id="344" idx="1"/>
            </p:cNvCxnSpPr>
            <p:nvPr/>
          </p:nvCxnSpPr>
          <p:spPr>
            <a:xfrm flipV="1">
              <a:off x="7346178" y="3901621"/>
              <a:ext cx="2116846" cy="6343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Elbow Connector 368"/>
            <p:cNvCxnSpPr>
              <a:stCxn id="357" idx="3"/>
              <a:endCxn id="344" idx="1"/>
            </p:cNvCxnSpPr>
            <p:nvPr/>
          </p:nvCxnSpPr>
          <p:spPr>
            <a:xfrm flipV="1">
              <a:off x="7346178" y="3901621"/>
              <a:ext cx="2116846" cy="19019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17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1" grpId="0" animBg="1"/>
      <p:bldP spid="2" grpId="0"/>
      <p:bldP spid="222" grpId="0"/>
      <p:bldP spid="223" grpId="0" animBg="1"/>
      <p:bldP spid="2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230"/>
          <p:cNvSpPr/>
          <p:nvPr/>
        </p:nvSpPr>
        <p:spPr>
          <a:xfrm>
            <a:off x="1363287" y="2637923"/>
            <a:ext cx="10557164" cy="648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Rectangle 258"/>
          <p:cNvSpPr/>
          <p:nvPr/>
        </p:nvSpPr>
        <p:spPr>
          <a:xfrm flipH="1">
            <a:off x="1360378" y="2644809"/>
            <a:ext cx="5525294" cy="638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 flipH="1">
            <a:off x="5019432" y="2638012"/>
            <a:ext cx="45719" cy="6483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 flipH="1">
            <a:off x="2262329" y="2634997"/>
            <a:ext cx="45719" cy="6483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63287" y="1197054"/>
            <a:ext cx="10557164" cy="6483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 flipH="1">
            <a:off x="1363287" y="1197054"/>
            <a:ext cx="435033" cy="648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89996" y="913104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 + X s</a:t>
            </a:r>
            <a:endParaRPr lang="en-US" sz="1200" dirty="0"/>
          </a:p>
        </p:txBody>
      </p:sp>
      <p:sp>
        <p:nvSpPr>
          <p:cNvPr id="226" name="TextBox 225"/>
          <p:cNvSpPr txBox="1"/>
          <p:nvPr/>
        </p:nvSpPr>
        <p:spPr>
          <a:xfrm>
            <a:off x="1040" y="2836468"/>
            <a:ext cx="821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Ground </a:t>
            </a:r>
            <a:br>
              <a:rPr lang="en-US" sz="1400" dirty="0" smtClean="0"/>
            </a:br>
            <a:r>
              <a:rPr lang="en-US" sz="1400" dirty="0" smtClean="0"/>
              <a:t>node</a:t>
            </a:r>
          </a:p>
          <a:p>
            <a:pPr algn="ctr"/>
            <a:r>
              <a:rPr lang="en-US" sz="1400" dirty="0" smtClean="0"/>
              <a:t>(acquire </a:t>
            </a:r>
            <a:br>
              <a:rPr lang="en-US" sz="1400" dirty="0" smtClean="0"/>
            </a:br>
            <a:r>
              <a:rPr lang="en-US" sz="1400" dirty="0" smtClean="0"/>
              <a:t>or sleep</a:t>
            </a:r>
            <a:br>
              <a:rPr lang="en-US" sz="1400" dirty="0" smtClean="0"/>
            </a:br>
            <a:r>
              <a:rPr lang="en-US" sz="1400" dirty="0" smtClean="0"/>
              <a:t>mode)</a:t>
            </a:r>
            <a:endParaRPr lang="en-US" sz="1400" dirty="0"/>
          </a:p>
        </p:txBody>
      </p:sp>
      <p:sp>
        <p:nvSpPr>
          <p:cNvPr id="228" name="TextBox 227"/>
          <p:cNvSpPr txBox="1"/>
          <p:nvPr/>
        </p:nvSpPr>
        <p:spPr>
          <a:xfrm>
            <a:off x="6640415" y="920052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 min – (5 + X s)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419049" y="1379725"/>
            <a:ext cx="32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Tx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943640" y="1395650"/>
            <a:ext cx="1555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Rx from mobile nodes</a:t>
            </a:r>
            <a:endParaRPr lang="en-US" sz="12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60379" y="1845447"/>
            <a:ext cx="0" cy="775854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98320" y="1845447"/>
            <a:ext cx="10122131" cy="775854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/>
          <p:cNvSpPr/>
          <p:nvPr/>
        </p:nvSpPr>
        <p:spPr>
          <a:xfrm>
            <a:off x="1360379" y="2637923"/>
            <a:ext cx="5525295" cy="648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98898" y="2344302"/>
            <a:ext cx="35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 s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278178" y="2822389"/>
            <a:ext cx="1758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Tx</a:t>
            </a:r>
            <a:r>
              <a:rPr lang="en-US" sz="1200" dirty="0" smtClean="0"/>
              <a:t> countdown signal (5 s)</a:t>
            </a:r>
            <a:endParaRPr lang="en-US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83112" y="3286316"/>
            <a:ext cx="0" cy="3796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24425" y="3665934"/>
            <a:ext cx="1917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e.g. timestamp &amp; checksum</a:t>
            </a:r>
            <a:endParaRPr lang="en-US" sz="1200" dirty="0"/>
          </a:p>
        </p:txBody>
      </p:sp>
      <p:cxnSp>
        <p:nvCxnSpPr>
          <p:cNvPr id="236" name="Straight Arrow Connector 235"/>
          <p:cNvCxnSpPr/>
          <p:nvPr/>
        </p:nvCxnSpPr>
        <p:spPr>
          <a:xfrm flipH="1">
            <a:off x="5040284" y="3286316"/>
            <a:ext cx="5541" cy="406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4081596" y="3692409"/>
            <a:ext cx="1917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e.g. timestamp &amp; checksum</a:t>
            </a:r>
            <a:endParaRPr lang="en-US" sz="1200" dirty="0"/>
          </a:p>
        </p:txBody>
      </p:sp>
      <p:cxnSp>
        <p:nvCxnSpPr>
          <p:cNvPr id="241" name="Straight Arrow Connector 240"/>
          <p:cNvCxnSpPr/>
          <p:nvPr/>
        </p:nvCxnSpPr>
        <p:spPr>
          <a:xfrm>
            <a:off x="6885674" y="3286316"/>
            <a:ext cx="0" cy="3796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577738" y="3700773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0.0000</a:t>
            </a:r>
            <a:endParaRPr lang="en-US" sz="1200" dirty="0"/>
          </a:p>
        </p:txBody>
      </p:sp>
      <p:sp>
        <p:nvSpPr>
          <p:cNvPr id="243" name="TextBox 242"/>
          <p:cNvSpPr txBox="1"/>
          <p:nvPr/>
        </p:nvSpPr>
        <p:spPr>
          <a:xfrm>
            <a:off x="9213255" y="2333263"/>
            <a:ext cx="559769" cy="276999"/>
          </a:xfrm>
          <a:prstGeom prst="rect">
            <a:avLst/>
          </a:prstGeom>
          <a:solidFill>
            <a:srgbClr val="D7D7D7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X (?) 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881124" y="2821079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Tx</a:t>
            </a:r>
            <a:r>
              <a:rPr lang="en-US" sz="1200" dirty="0" smtClean="0"/>
              <a:t> commands</a:t>
            </a:r>
            <a:endParaRPr lang="en-US" sz="1200" dirty="0"/>
          </a:p>
        </p:txBody>
      </p:sp>
      <p:sp>
        <p:nvSpPr>
          <p:cNvPr id="244" name="Rectangle 243"/>
          <p:cNvSpPr/>
          <p:nvPr/>
        </p:nvSpPr>
        <p:spPr>
          <a:xfrm>
            <a:off x="1360378" y="4252964"/>
            <a:ext cx="10560073" cy="6483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5" name="Straight Connector 244"/>
          <p:cNvCxnSpPr/>
          <p:nvPr/>
        </p:nvCxnSpPr>
        <p:spPr>
          <a:xfrm flipH="1">
            <a:off x="1360380" y="3283854"/>
            <a:ext cx="5525294" cy="96950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11920451" y="3304482"/>
            <a:ext cx="0" cy="948881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/>
          <p:cNvSpPr/>
          <p:nvPr/>
        </p:nvSpPr>
        <p:spPr>
          <a:xfrm flipH="1">
            <a:off x="1363285" y="4253274"/>
            <a:ext cx="739989" cy="648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09477" y="4346930"/>
            <a:ext cx="84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Checksum (opt.)</a:t>
            </a:r>
            <a:endParaRPr lang="en-US" sz="1200" dirty="0"/>
          </a:p>
        </p:txBody>
      </p:sp>
      <p:sp>
        <p:nvSpPr>
          <p:cNvPr id="265" name="Rectangle 264"/>
          <p:cNvSpPr/>
          <p:nvPr/>
        </p:nvSpPr>
        <p:spPr>
          <a:xfrm flipH="1">
            <a:off x="2103275" y="4253274"/>
            <a:ext cx="623888" cy="648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TextBox 265"/>
          <p:cNvSpPr txBox="1"/>
          <p:nvPr/>
        </p:nvSpPr>
        <p:spPr>
          <a:xfrm>
            <a:off x="2103274" y="4346329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Global </a:t>
            </a:r>
            <a:br>
              <a:rPr lang="en-US" sz="1200" dirty="0" smtClean="0"/>
            </a:br>
            <a:r>
              <a:rPr lang="en-US" sz="1200" dirty="0" smtClean="0"/>
              <a:t>time</a:t>
            </a:r>
            <a:endParaRPr lang="en-US" sz="1200" dirty="0"/>
          </a:p>
        </p:txBody>
      </p:sp>
      <p:sp>
        <p:nvSpPr>
          <p:cNvPr id="267" name="Rectangle 266"/>
          <p:cNvSpPr/>
          <p:nvPr/>
        </p:nvSpPr>
        <p:spPr>
          <a:xfrm flipH="1">
            <a:off x="2727163" y="4253318"/>
            <a:ext cx="1130744" cy="648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TextBox 267"/>
          <p:cNvSpPr txBox="1"/>
          <p:nvPr/>
        </p:nvSpPr>
        <p:spPr>
          <a:xfrm>
            <a:off x="2882913" y="4340588"/>
            <a:ext cx="82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Sleep </a:t>
            </a:r>
            <a:br>
              <a:rPr lang="en-US" sz="1200" dirty="0" smtClean="0"/>
            </a:br>
            <a:r>
              <a:rPr lang="en-US" sz="1200" dirty="0" smtClean="0"/>
              <a:t>command</a:t>
            </a:r>
            <a:endParaRPr lang="en-US" sz="1200" dirty="0"/>
          </a:p>
        </p:txBody>
      </p:sp>
      <p:sp>
        <p:nvSpPr>
          <p:cNvPr id="269" name="Rectangle 268"/>
          <p:cNvSpPr/>
          <p:nvPr/>
        </p:nvSpPr>
        <p:spPr>
          <a:xfrm flipH="1">
            <a:off x="3857155" y="4253517"/>
            <a:ext cx="1287346" cy="325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/>
          <p:cNvSpPr txBox="1"/>
          <p:nvPr/>
        </p:nvSpPr>
        <p:spPr>
          <a:xfrm>
            <a:off x="3906578" y="4270156"/>
            <a:ext cx="953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Sleep length</a:t>
            </a:r>
            <a:endParaRPr lang="en-US" sz="1200" dirty="0"/>
          </a:p>
        </p:txBody>
      </p:sp>
      <p:sp>
        <p:nvSpPr>
          <p:cNvPr id="271" name="Rectangle 270"/>
          <p:cNvSpPr/>
          <p:nvPr/>
        </p:nvSpPr>
        <p:spPr>
          <a:xfrm flipH="1">
            <a:off x="3857156" y="4580432"/>
            <a:ext cx="1039091" cy="320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Arrow Connector 272"/>
          <p:cNvCxnSpPr/>
          <p:nvPr/>
        </p:nvCxnSpPr>
        <p:spPr>
          <a:xfrm flipV="1">
            <a:off x="3799034" y="4405229"/>
            <a:ext cx="176533" cy="34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/>
          <p:cNvSpPr/>
          <p:nvPr/>
        </p:nvSpPr>
        <p:spPr>
          <a:xfrm>
            <a:off x="3605448" y="4270156"/>
            <a:ext cx="260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</a:t>
            </a:r>
          </a:p>
        </p:txBody>
      </p:sp>
      <p:cxnSp>
        <p:nvCxnSpPr>
          <p:cNvPr id="276" name="Straight Arrow Connector 275"/>
          <p:cNvCxnSpPr/>
          <p:nvPr/>
        </p:nvCxnSpPr>
        <p:spPr>
          <a:xfrm flipV="1">
            <a:off x="3799034" y="4730758"/>
            <a:ext cx="176533" cy="34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/>
          <p:cNvSpPr/>
          <p:nvPr/>
        </p:nvSpPr>
        <p:spPr>
          <a:xfrm>
            <a:off x="3592780" y="4595685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N</a:t>
            </a:r>
            <a:endParaRPr lang="en-US" sz="1200" dirty="0"/>
          </a:p>
        </p:txBody>
      </p:sp>
      <p:sp>
        <p:nvSpPr>
          <p:cNvPr id="279" name="TextBox 278"/>
          <p:cNvSpPr txBox="1"/>
          <p:nvPr/>
        </p:nvSpPr>
        <p:spPr>
          <a:xfrm>
            <a:off x="4904717" y="4273452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032019" y="4588687"/>
            <a:ext cx="709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Default?</a:t>
            </a:r>
            <a:endParaRPr lang="en-US" sz="1200" dirty="0"/>
          </a:p>
        </p:txBody>
      </p:sp>
      <p:cxnSp>
        <p:nvCxnSpPr>
          <p:cNvPr id="281" name="Straight Arrow Connector 280"/>
          <p:cNvCxnSpPr>
            <a:endCxn id="292" idx="1"/>
          </p:cNvCxnSpPr>
          <p:nvPr/>
        </p:nvCxnSpPr>
        <p:spPr>
          <a:xfrm flipV="1">
            <a:off x="5077840" y="4408656"/>
            <a:ext cx="165746" cy="26730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Rectangle 281"/>
          <p:cNvSpPr/>
          <p:nvPr/>
        </p:nvSpPr>
        <p:spPr>
          <a:xfrm>
            <a:off x="4874199" y="4534369"/>
            <a:ext cx="2600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</a:t>
            </a:r>
          </a:p>
        </p:txBody>
      </p:sp>
      <p:cxnSp>
        <p:nvCxnSpPr>
          <p:cNvPr id="283" name="Straight Arrow Connector 282"/>
          <p:cNvCxnSpPr>
            <a:endCxn id="295" idx="1"/>
          </p:cNvCxnSpPr>
          <p:nvPr/>
        </p:nvCxnSpPr>
        <p:spPr>
          <a:xfrm flipV="1">
            <a:off x="5070407" y="4740999"/>
            <a:ext cx="164580" cy="6361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283"/>
          <p:cNvSpPr/>
          <p:nvPr/>
        </p:nvSpPr>
        <p:spPr>
          <a:xfrm>
            <a:off x="4864153" y="4666117"/>
            <a:ext cx="28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N</a:t>
            </a:r>
            <a:endParaRPr lang="en-US" sz="1200" dirty="0"/>
          </a:p>
        </p:txBody>
      </p:sp>
      <p:sp>
        <p:nvSpPr>
          <p:cNvPr id="287" name="Rectangle 286"/>
          <p:cNvSpPr/>
          <p:nvPr/>
        </p:nvSpPr>
        <p:spPr>
          <a:xfrm flipH="1">
            <a:off x="5144501" y="4255111"/>
            <a:ext cx="2044965" cy="325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 flipH="1">
            <a:off x="5144502" y="4582026"/>
            <a:ext cx="2044964" cy="320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Straight Arrow Connector 288"/>
          <p:cNvCxnSpPr/>
          <p:nvPr/>
        </p:nvCxnSpPr>
        <p:spPr>
          <a:xfrm>
            <a:off x="4800164" y="4415242"/>
            <a:ext cx="16097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/>
          <p:cNvSpPr txBox="1"/>
          <p:nvPr/>
        </p:nvSpPr>
        <p:spPr>
          <a:xfrm>
            <a:off x="5243586" y="4270156"/>
            <a:ext cx="1054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Listen for tags</a:t>
            </a:r>
            <a:endParaRPr lang="en-US" sz="1200" dirty="0"/>
          </a:p>
        </p:txBody>
      </p:sp>
      <p:sp>
        <p:nvSpPr>
          <p:cNvPr id="294" name="Left Brace 293"/>
          <p:cNvSpPr/>
          <p:nvPr/>
        </p:nvSpPr>
        <p:spPr>
          <a:xfrm>
            <a:off x="922351" y="1197051"/>
            <a:ext cx="214686" cy="370382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TextBox 294"/>
          <p:cNvSpPr txBox="1"/>
          <p:nvPr/>
        </p:nvSpPr>
        <p:spPr>
          <a:xfrm>
            <a:off x="5234987" y="4602499"/>
            <a:ext cx="1965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Special commands for Y tags</a:t>
            </a:r>
            <a:endParaRPr lang="en-US" sz="1200" dirty="0"/>
          </a:p>
        </p:txBody>
      </p:sp>
      <p:sp>
        <p:nvSpPr>
          <p:cNvPr id="296" name="TextBox 295"/>
          <p:cNvSpPr txBox="1"/>
          <p:nvPr/>
        </p:nvSpPr>
        <p:spPr>
          <a:xfrm>
            <a:off x="6383283" y="4273452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6278730" y="4415242"/>
            <a:ext cx="16097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Left Brace 303"/>
          <p:cNvSpPr/>
          <p:nvPr/>
        </p:nvSpPr>
        <p:spPr>
          <a:xfrm rot="5400000">
            <a:off x="7767841" y="3481911"/>
            <a:ext cx="159628" cy="1298961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 flipH="1">
            <a:off x="7194348" y="4256904"/>
            <a:ext cx="1302787" cy="643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" name="Straight Connector 307"/>
          <p:cNvCxnSpPr/>
          <p:nvPr/>
        </p:nvCxnSpPr>
        <p:spPr>
          <a:xfrm>
            <a:off x="7405584" y="4251578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7623514" y="4251578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>
            <a:off x="7841444" y="4251578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>
            <a:off x="8059374" y="4251578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>
            <a:off x="8277303" y="4251578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7596826" y="3744391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Y IDs</a:t>
            </a:r>
            <a:endParaRPr lang="en-US" sz="1200" dirty="0"/>
          </a:p>
        </p:txBody>
      </p:sp>
      <p:sp>
        <p:nvSpPr>
          <p:cNvPr id="317" name="TextBox 316"/>
          <p:cNvSpPr txBox="1"/>
          <p:nvPr/>
        </p:nvSpPr>
        <p:spPr>
          <a:xfrm>
            <a:off x="2727162" y="4927726"/>
            <a:ext cx="112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*Keeps all mobile nodes from </a:t>
            </a:r>
            <a:r>
              <a:rPr lang="en-US" sz="1000" dirty="0" err="1" smtClean="0"/>
              <a:t>TXing</a:t>
            </a:r>
            <a:r>
              <a:rPr lang="en-US" sz="1000" dirty="0" smtClean="0"/>
              <a:t> </a:t>
            </a:r>
            <a:br>
              <a:rPr lang="en-US" sz="1000" dirty="0" smtClean="0"/>
            </a:br>
            <a:r>
              <a:rPr lang="en-US" sz="1000" dirty="0" smtClean="0"/>
              <a:t>when system isn’t monitoring</a:t>
            </a:r>
            <a:endParaRPr lang="en-US" sz="1000" dirty="0"/>
          </a:p>
        </p:txBody>
      </p:sp>
      <p:sp>
        <p:nvSpPr>
          <p:cNvPr id="318" name="TextBox 317"/>
          <p:cNvSpPr txBox="1"/>
          <p:nvPr/>
        </p:nvSpPr>
        <p:spPr>
          <a:xfrm>
            <a:off x="3873468" y="4927726"/>
            <a:ext cx="12710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*Default mode just has any tag within range of sync signal transmit at its scheduled time</a:t>
            </a:r>
            <a:endParaRPr lang="en-US" sz="1000" dirty="0"/>
          </a:p>
        </p:txBody>
      </p:sp>
      <p:sp>
        <p:nvSpPr>
          <p:cNvPr id="319" name="Left Brace 318"/>
          <p:cNvSpPr/>
          <p:nvPr/>
        </p:nvSpPr>
        <p:spPr>
          <a:xfrm rot="5400000">
            <a:off x="9078477" y="3486264"/>
            <a:ext cx="159628" cy="1298961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 flipH="1">
            <a:off x="8504984" y="4261257"/>
            <a:ext cx="1302787" cy="643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1" name="Straight Connector 320"/>
          <p:cNvCxnSpPr/>
          <p:nvPr/>
        </p:nvCxnSpPr>
        <p:spPr>
          <a:xfrm>
            <a:off x="8716220" y="4255931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8934150" y="4255931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9152080" y="4255931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>
            <a:off x="9370010" y="4255931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>
            <a:off x="9587939" y="4255931"/>
            <a:ext cx="0" cy="649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/>
          <p:cNvSpPr txBox="1"/>
          <p:nvPr/>
        </p:nvSpPr>
        <p:spPr>
          <a:xfrm>
            <a:off x="8660441" y="3748744"/>
            <a:ext cx="983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Y commands</a:t>
            </a:r>
            <a:endParaRPr lang="en-US" sz="1200" dirty="0"/>
          </a:p>
        </p:txBody>
      </p:sp>
      <p:sp>
        <p:nvSpPr>
          <p:cNvPr id="327" name="TextBox 326"/>
          <p:cNvSpPr txBox="1"/>
          <p:nvPr/>
        </p:nvSpPr>
        <p:spPr>
          <a:xfrm>
            <a:off x="5160814" y="4930494"/>
            <a:ext cx="463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*Special commands allow a subset of tags to be told to go to sleep, switch to different mode (e.g. to upload sensor data on different channel), etc.</a:t>
            </a:r>
            <a:endParaRPr lang="en-US" sz="1000" dirty="0"/>
          </a:p>
        </p:txBody>
      </p:sp>
      <p:sp>
        <p:nvSpPr>
          <p:cNvPr id="336" name="TextBox 335"/>
          <p:cNvSpPr txBox="1"/>
          <p:nvPr/>
        </p:nvSpPr>
        <p:spPr>
          <a:xfrm>
            <a:off x="2103551" y="4909581"/>
            <a:ext cx="620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*All mobile nodes sync’d here</a:t>
            </a:r>
            <a:endParaRPr lang="en-US" sz="1000" dirty="0"/>
          </a:p>
        </p:txBody>
      </p:sp>
      <p:sp>
        <p:nvSpPr>
          <p:cNvPr id="337" name="TextBox 336"/>
          <p:cNvSpPr txBox="1"/>
          <p:nvPr/>
        </p:nvSpPr>
        <p:spPr>
          <a:xfrm>
            <a:off x="10053520" y="444054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338" name="Straight Arrow Connector 337"/>
          <p:cNvCxnSpPr/>
          <p:nvPr/>
        </p:nvCxnSpPr>
        <p:spPr>
          <a:xfrm>
            <a:off x="9948967" y="4582336"/>
            <a:ext cx="16097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>
            <a:off x="1358403" y="4899294"/>
            <a:ext cx="7394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*Give mobile nodes way to check that they have a good link</a:t>
            </a:r>
            <a:endParaRPr lang="en-US" sz="1000" dirty="0"/>
          </a:p>
        </p:txBody>
      </p:sp>
      <p:sp>
        <p:nvSpPr>
          <p:cNvPr id="340" name="TextBox 339"/>
          <p:cNvSpPr txBox="1"/>
          <p:nvPr/>
        </p:nvSpPr>
        <p:spPr>
          <a:xfrm>
            <a:off x="48287" y="3974123"/>
            <a:ext cx="739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*Will need a data upload mode too</a:t>
            </a:r>
            <a:endParaRPr lang="en-US" sz="1000" dirty="0"/>
          </a:p>
        </p:txBody>
      </p:sp>
      <p:sp>
        <p:nvSpPr>
          <p:cNvPr id="2" name="Oval 1"/>
          <p:cNvSpPr/>
          <p:nvPr/>
        </p:nvSpPr>
        <p:spPr>
          <a:xfrm>
            <a:off x="2209949" y="2502460"/>
            <a:ext cx="148362" cy="947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1593317" y="254117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Mobile-to-Ground Node Communication Protocol</a:t>
            </a:r>
          </a:p>
        </p:txBody>
      </p:sp>
    </p:spTree>
    <p:extLst>
      <p:ext uri="{BB962C8B-B14F-4D97-AF65-F5344CB8AC3E}">
        <p14:creationId xmlns:p14="http://schemas.microsoft.com/office/powerpoint/2010/main" val="24610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259" grpId="0" animBg="1"/>
      <p:bldP spid="249" grpId="0" animBg="1"/>
      <p:bldP spid="248" grpId="0" animBg="1"/>
      <p:bldP spid="233" grpId="0" animBg="1"/>
      <p:bldP spid="17" grpId="0"/>
      <p:bldP spid="18" grpId="0"/>
      <p:bldP spid="21" grpId="0"/>
      <p:bldP spid="240" grpId="0"/>
      <p:bldP spid="242" grpId="0"/>
      <p:bldP spid="243" grpId="0" animBg="1"/>
      <p:bldP spid="27" grpId="0"/>
      <p:bldP spid="244" grpId="0" animBg="1"/>
      <p:bldP spid="247" grpId="0" animBg="1"/>
      <p:bldP spid="31" grpId="0"/>
      <p:bldP spid="265" grpId="0" animBg="1"/>
      <p:bldP spid="266" grpId="0"/>
      <p:bldP spid="267" grpId="0" animBg="1"/>
      <p:bldP spid="268" grpId="0"/>
      <p:bldP spid="269" grpId="0" animBg="1"/>
      <p:bldP spid="270" grpId="0"/>
      <p:bldP spid="271" grpId="0" animBg="1"/>
      <p:bldP spid="274" grpId="0"/>
      <p:bldP spid="277" grpId="0"/>
      <p:bldP spid="279" grpId="0"/>
      <p:bldP spid="280" grpId="0"/>
      <p:bldP spid="282" grpId="0"/>
      <p:bldP spid="284" grpId="0"/>
      <p:bldP spid="287" grpId="0" animBg="1"/>
      <p:bldP spid="288" grpId="0" animBg="1"/>
      <p:bldP spid="292" grpId="0"/>
      <p:bldP spid="295" grpId="0"/>
      <p:bldP spid="296" grpId="0"/>
      <p:bldP spid="304" grpId="0" animBg="1"/>
      <p:bldP spid="306" grpId="0" animBg="1"/>
      <p:bldP spid="316" grpId="0"/>
      <p:bldP spid="317" grpId="0"/>
      <p:bldP spid="318" grpId="0"/>
      <p:bldP spid="319" grpId="0" animBg="1"/>
      <p:bldP spid="320" grpId="0" animBg="1"/>
      <p:bldP spid="326" grpId="0"/>
      <p:bldP spid="327" grpId="0"/>
      <p:bldP spid="336" grpId="0"/>
      <p:bldP spid="337" grpId="0"/>
      <p:bldP spid="339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week</a:t>
            </a:r>
          </a:p>
          <a:p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“</a:t>
            </a:r>
            <a:r>
              <a:rPr lang="en-US" sz="2800" dirty="0" smtClean="0"/>
              <a:t>Engineering design process</a:t>
            </a:r>
            <a:r>
              <a:rPr lang="en-US" sz="2800" b="1" dirty="0" smtClean="0"/>
              <a:t>”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AMRUPT project consultation</a:t>
            </a:r>
          </a:p>
          <a:p>
            <a:endParaRPr lang="en-US" sz="2800" dirty="0" smtClean="0">
              <a:ea typeface="Adobe Gothic Std B" panose="020B0800000000000000" pitchFamily="34" charset="-128"/>
            </a:endParaRPr>
          </a:p>
          <a:p>
            <a:r>
              <a:rPr lang="en-US" sz="2800" dirty="0" smtClean="0">
                <a:ea typeface="Adobe Gothic Std B" panose="020B0800000000000000" pitchFamily="34" charset="-128"/>
              </a:rPr>
              <a:t>Obtain pertinent information for generating a proposal for this semester’s work.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ea typeface="Adobe Gothic Std B" panose="020B0800000000000000" pitchFamily="34" charset="-128"/>
              </a:rPr>
              <a:t>Generate list of questions</a:t>
            </a:r>
            <a:r>
              <a:rPr lang="en-US" sz="2800" dirty="0">
                <a:ea typeface="Adobe Gothic Std B" panose="020B0800000000000000" pitchFamily="34" charset="-128"/>
              </a:rPr>
              <a:t> </a:t>
            </a:r>
            <a:r>
              <a:rPr lang="en-US" sz="2800" dirty="0" smtClean="0">
                <a:ea typeface="Adobe Gothic Std B" panose="020B0800000000000000" pitchFamily="34" charset="-128"/>
              </a:rPr>
              <a:t>to help you </a:t>
            </a:r>
            <a:r>
              <a:rPr lang="en-US" sz="2800" u="sng" dirty="0" smtClean="0">
                <a:ea typeface="Adobe Gothic Std B" panose="020B0800000000000000" pitchFamily="34" charset="-128"/>
              </a:rPr>
              <a:t>define the problem</a:t>
            </a:r>
            <a:r>
              <a:rPr lang="en-US" sz="2800" dirty="0" smtClean="0">
                <a:ea typeface="Adobe Gothic Std B" panose="020B0800000000000000" pitchFamily="34" charset="-128"/>
              </a:rPr>
              <a:t>, and to </a:t>
            </a:r>
            <a:r>
              <a:rPr lang="en-US" sz="2800" u="sng" dirty="0" smtClean="0">
                <a:ea typeface="Adobe Gothic Std B" panose="020B0800000000000000" pitchFamily="34" charset="-128"/>
              </a:rPr>
              <a:t>gather background information</a:t>
            </a:r>
            <a:endParaRPr lang="en-US" sz="2800" dirty="0" smtClean="0">
              <a:ea typeface="Adobe Gothic Std B" panose="020B0800000000000000" pitchFamily="34" charset="-128"/>
            </a:endParaRPr>
          </a:p>
          <a:p>
            <a:pPr marL="971550" lvl="1" indent="-514350">
              <a:buFont typeface="+mj-lt"/>
              <a:buAutoNum type="alphaLcParenR"/>
            </a:pPr>
            <a:endParaRPr lang="en-US" sz="2800" dirty="0" smtClean="0"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61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val 112"/>
          <p:cNvSpPr/>
          <p:nvPr/>
        </p:nvSpPr>
        <p:spPr>
          <a:xfrm>
            <a:off x="701655" y="404185"/>
            <a:ext cx="1886379" cy="1095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3"/>
          <a:srcRect l="20480" t="15123" r="64387" b="64142"/>
          <a:stretch/>
        </p:blipFill>
        <p:spPr>
          <a:xfrm>
            <a:off x="5432936" y="2440686"/>
            <a:ext cx="847433" cy="653144"/>
          </a:xfrm>
          <a:prstGeom prst="rect">
            <a:avLst/>
          </a:prstGeom>
        </p:spPr>
      </p:pic>
      <p:sp>
        <p:nvSpPr>
          <p:cNvPr id="140" name="Oval 139"/>
          <p:cNvSpPr/>
          <p:nvPr/>
        </p:nvSpPr>
        <p:spPr>
          <a:xfrm>
            <a:off x="702356" y="5269262"/>
            <a:ext cx="1886379" cy="1095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6" name="Oval 165"/>
          <p:cNvSpPr/>
          <p:nvPr/>
        </p:nvSpPr>
        <p:spPr>
          <a:xfrm>
            <a:off x="9756895" y="461256"/>
            <a:ext cx="1886379" cy="1095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2" name="Oval 191"/>
          <p:cNvSpPr/>
          <p:nvPr/>
        </p:nvSpPr>
        <p:spPr>
          <a:xfrm>
            <a:off x="9756895" y="5269262"/>
            <a:ext cx="1886379" cy="1095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extBox 2"/>
          <p:cNvSpPr txBox="1"/>
          <p:nvPr/>
        </p:nvSpPr>
        <p:spPr>
          <a:xfrm>
            <a:off x="1288817" y="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TRX 1</a:t>
            </a:r>
            <a:endParaRPr lang="en-US" dirty="0"/>
          </a:p>
        </p:txBody>
      </p:sp>
      <p:sp>
        <p:nvSpPr>
          <p:cNvPr id="218" name="TextBox 217"/>
          <p:cNvSpPr txBox="1"/>
          <p:nvPr/>
        </p:nvSpPr>
        <p:spPr>
          <a:xfrm>
            <a:off x="10344057" y="4245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TRX 2</a:t>
            </a:r>
            <a:endParaRPr lang="en-US" dirty="0"/>
          </a:p>
        </p:txBody>
      </p:sp>
      <p:sp>
        <p:nvSpPr>
          <p:cNvPr id="219" name="TextBox 218"/>
          <p:cNvSpPr txBox="1"/>
          <p:nvPr/>
        </p:nvSpPr>
        <p:spPr>
          <a:xfrm>
            <a:off x="1319925" y="48551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TRX3</a:t>
            </a:r>
            <a:endParaRPr lang="en-US" dirty="0"/>
          </a:p>
        </p:txBody>
      </p:sp>
      <p:sp>
        <p:nvSpPr>
          <p:cNvPr id="220" name="TextBox 219"/>
          <p:cNvSpPr txBox="1"/>
          <p:nvPr/>
        </p:nvSpPr>
        <p:spPr>
          <a:xfrm>
            <a:off x="10344057" y="488701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TRX4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0800000" flipV="1">
            <a:off x="282422" y="1543378"/>
            <a:ext cx="791378" cy="596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GPS</a:t>
            </a:r>
            <a:endParaRPr lang="en-US" dirty="0"/>
          </a:p>
        </p:txBody>
      </p:sp>
      <p:sp>
        <p:nvSpPr>
          <p:cNvPr id="221" name="Oval 220"/>
          <p:cNvSpPr/>
          <p:nvPr/>
        </p:nvSpPr>
        <p:spPr>
          <a:xfrm rot="10800000" flipV="1">
            <a:off x="1356694" y="1804461"/>
            <a:ext cx="1076739" cy="596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Compass</a:t>
            </a:r>
            <a:endParaRPr lang="en-US" sz="1200" dirty="0"/>
          </a:p>
        </p:txBody>
      </p:sp>
      <p:cxnSp>
        <p:nvCxnSpPr>
          <p:cNvPr id="25" name="Straight Arrow Connector 24"/>
          <p:cNvCxnSpPr>
            <a:stCxn id="192" idx="2"/>
            <a:endCxn id="225" idx="3"/>
          </p:cNvCxnSpPr>
          <p:nvPr/>
        </p:nvCxnSpPr>
        <p:spPr>
          <a:xfrm flipH="1" flipV="1">
            <a:off x="6772802" y="4320665"/>
            <a:ext cx="2984093" cy="149633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36" y="3683432"/>
            <a:ext cx="1274466" cy="127446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640287" y="1145129"/>
            <a:ext cx="6844491" cy="4111220"/>
            <a:chOff x="2640287" y="1145129"/>
            <a:chExt cx="6844491" cy="4111220"/>
          </a:xfrm>
        </p:grpSpPr>
        <p:cxnSp>
          <p:nvCxnSpPr>
            <p:cNvPr id="227" name="Straight Arrow Connector 226"/>
            <p:cNvCxnSpPr/>
            <p:nvPr/>
          </p:nvCxnSpPr>
          <p:spPr>
            <a:xfrm flipH="1" flipV="1">
              <a:off x="2640287" y="1145129"/>
              <a:ext cx="2613757" cy="140148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6383720" y="1181463"/>
              <a:ext cx="3101058" cy="125922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6200609" y="2901325"/>
              <a:ext cx="3239881" cy="23550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Oval 234"/>
          <p:cNvSpPr/>
          <p:nvPr/>
        </p:nvSpPr>
        <p:spPr>
          <a:xfrm rot="10800000" flipV="1">
            <a:off x="4342239" y="4855134"/>
            <a:ext cx="2390797" cy="1018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Trilateration algorithm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smtClean="0"/>
              <a:t>Uses RSSI?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smtClean="0"/>
              <a:t>Machine learning w/ calibration beacons? </a:t>
            </a:r>
          </a:p>
        </p:txBody>
      </p:sp>
      <p:pic>
        <p:nvPicPr>
          <p:cNvPr id="237" name="Picture 236"/>
          <p:cNvPicPr>
            <a:picLocks noChangeAspect="1"/>
          </p:cNvPicPr>
          <p:nvPr/>
        </p:nvPicPr>
        <p:blipFill rotWithShape="1">
          <a:blip r:embed="rId3"/>
          <a:srcRect l="20480" t="15123" r="64387" b="64142"/>
          <a:stretch/>
        </p:blipFill>
        <p:spPr>
          <a:xfrm>
            <a:off x="2445053" y="3554469"/>
            <a:ext cx="847433" cy="653144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 rotWithShape="1">
          <a:blip r:embed="rId3"/>
          <a:srcRect l="20480" t="15123" r="64387" b="64142"/>
          <a:stretch/>
        </p:blipFill>
        <p:spPr>
          <a:xfrm>
            <a:off x="8852634" y="2901325"/>
            <a:ext cx="847433" cy="653144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 rotWithShape="1">
          <a:blip r:embed="rId3"/>
          <a:srcRect l="20480" t="15123" r="64387" b="64142"/>
          <a:stretch/>
        </p:blipFill>
        <p:spPr>
          <a:xfrm>
            <a:off x="3226415" y="4840414"/>
            <a:ext cx="847433" cy="6531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688" y="2352583"/>
            <a:ext cx="1295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Time-keeping,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coordination w/</a:t>
            </a:r>
            <a:r>
              <a:rPr lang="en-US" sz="1200" dirty="0" err="1" smtClean="0"/>
              <a:t>txrs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coordination w/ </a:t>
            </a:r>
            <a:r>
              <a:rPr lang="en-US" sz="1200" dirty="0" err="1" smtClean="0"/>
              <a:t>rxrs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localization of </a:t>
            </a:r>
            <a:br>
              <a:rPr lang="en-US" sz="1200" dirty="0" smtClean="0"/>
            </a:br>
            <a:r>
              <a:rPr lang="en-US" sz="1200" dirty="0" smtClean="0"/>
              <a:t>receivers</a:t>
            </a:r>
            <a:endParaRPr lang="en-US" sz="1200" dirty="0"/>
          </a:p>
        </p:txBody>
      </p:sp>
      <p:cxnSp>
        <p:nvCxnSpPr>
          <p:cNvPr id="5" name="Straight Arrow Connector 4"/>
          <p:cNvCxnSpPr>
            <a:stCxn id="2" idx="0"/>
            <a:endCxn id="8" idx="4"/>
          </p:cNvCxnSpPr>
          <p:nvPr/>
        </p:nvCxnSpPr>
        <p:spPr>
          <a:xfrm flipH="1" flipV="1">
            <a:off x="678111" y="2140180"/>
            <a:ext cx="154" cy="21240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1235908" y="2691963"/>
            <a:ext cx="149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Orienting antenna</a:t>
            </a:r>
            <a:br>
              <a:rPr lang="en-US" sz="1200" dirty="0" smtClean="0"/>
            </a:br>
            <a:r>
              <a:rPr lang="en-US" sz="1200" dirty="0" smtClean="0"/>
              <a:t>elements </a:t>
            </a:r>
            <a:endParaRPr lang="en-US" sz="1200" dirty="0"/>
          </a:p>
        </p:txBody>
      </p:sp>
      <p:cxnSp>
        <p:nvCxnSpPr>
          <p:cNvPr id="9" name="Straight Arrow Connector 8"/>
          <p:cNvCxnSpPr>
            <a:stCxn id="8" idx="0"/>
            <a:endCxn id="113" idx="2"/>
          </p:cNvCxnSpPr>
          <p:nvPr/>
        </p:nvCxnSpPr>
        <p:spPr>
          <a:xfrm flipV="1">
            <a:off x="678111" y="951923"/>
            <a:ext cx="23544" cy="59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21" idx="0"/>
            <a:endCxn id="113" idx="4"/>
          </p:cNvCxnSpPr>
          <p:nvPr/>
        </p:nvCxnSpPr>
        <p:spPr>
          <a:xfrm flipH="1" flipV="1">
            <a:off x="1644845" y="1499660"/>
            <a:ext cx="250218" cy="30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22" idx="0"/>
            <a:endCxn id="221" idx="4"/>
          </p:cNvCxnSpPr>
          <p:nvPr/>
        </p:nvCxnSpPr>
        <p:spPr>
          <a:xfrm flipH="1" flipV="1">
            <a:off x="1895063" y="2401263"/>
            <a:ext cx="86562" cy="29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35" idx="0"/>
          </p:cNvCxnSpPr>
          <p:nvPr/>
        </p:nvCxnSpPr>
        <p:spPr>
          <a:xfrm flipV="1">
            <a:off x="5537637" y="4688378"/>
            <a:ext cx="232068" cy="16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 rot="10800000" flipV="1">
            <a:off x="2621387" y="2025119"/>
            <a:ext cx="1205217" cy="649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Energy harvesting</a:t>
            </a:r>
            <a:endParaRPr lang="en-US" sz="1200" dirty="0"/>
          </a:p>
        </p:txBody>
      </p:sp>
      <p:cxnSp>
        <p:nvCxnSpPr>
          <p:cNvPr id="229" name="Straight Arrow Connector 228"/>
          <p:cNvCxnSpPr>
            <a:stCxn id="223" idx="0"/>
            <a:endCxn id="113" idx="5"/>
          </p:cNvCxnSpPr>
          <p:nvPr/>
        </p:nvCxnSpPr>
        <p:spPr>
          <a:xfrm flipH="1" flipV="1">
            <a:off x="2311780" y="1339231"/>
            <a:ext cx="912215" cy="68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3457929" y="103963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Automated phase-based telemetry receiver system</a:t>
            </a:r>
            <a:endParaRPr lang="en-US" dirty="0"/>
          </a:p>
        </p:txBody>
      </p:sp>
      <p:sp>
        <p:nvSpPr>
          <p:cNvPr id="250" name="Oval 249"/>
          <p:cNvSpPr/>
          <p:nvPr/>
        </p:nvSpPr>
        <p:spPr>
          <a:xfrm>
            <a:off x="5124428" y="1415978"/>
            <a:ext cx="1462543" cy="564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RxTx</a:t>
            </a:r>
            <a:r>
              <a:rPr lang="en-US" sz="1000" dirty="0" smtClean="0"/>
              <a:t> communication protocol</a:t>
            </a:r>
            <a:endParaRPr lang="en-US" sz="1000" dirty="0"/>
          </a:p>
        </p:txBody>
      </p:sp>
      <p:cxnSp>
        <p:nvCxnSpPr>
          <p:cNvPr id="252" name="Straight Connector 251"/>
          <p:cNvCxnSpPr>
            <a:stCxn id="139" idx="0"/>
            <a:endCxn id="250" idx="4"/>
          </p:cNvCxnSpPr>
          <p:nvPr/>
        </p:nvCxnSpPr>
        <p:spPr>
          <a:xfrm flipH="1" flipV="1">
            <a:off x="5855700" y="1980047"/>
            <a:ext cx="953" cy="460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 rot="1572321">
            <a:off x="6361377" y="5387805"/>
            <a:ext cx="369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Bluetooth / VHF uplink to central hub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55" name="Straight Arrow Connector 254"/>
          <p:cNvCxnSpPr>
            <a:stCxn id="166" idx="4"/>
            <a:endCxn id="220" idx="0"/>
          </p:cNvCxnSpPr>
          <p:nvPr/>
        </p:nvCxnSpPr>
        <p:spPr>
          <a:xfrm flipH="1">
            <a:off x="10673635" y="1556731"/>
            <a:ext cx="26450" cy="33302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10700084" y="2830462"/>
            <a:ext cx="156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Node-to-node </a:t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VHF uplink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57" name="Straight Arrow Connector 256"/>
          <p:cNvCxnSpPr>
            <a:stCxn id="113" idx="6"/>
            <a:endCxn id="166" idx="2"/>
          </p:cNvCxnSpPr>
          <p:nvPr/>
        </p:nvCxnSpPr>
        <p:spPr>
          <a:xfrm>
            <a:off x="2588034" y="951923"/>
            <a:ext cx="7168861" cy="5707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/>
          <p:cNvGrpSpPr/>
          <p:nvPr/>
        </p:nvGrpSpPr>
        <p:grpSpPr>
          <a:xfrm>
            <a:off x="1078792" y="473295"/>
            <a:ext cx="1126547" cy="841685"/>
            <a:chOff x="2463821" y="185858"/>
            <a:chExt cx="8044742" cy="6010516"/>
          </a:xfrm>
        </p:grpSpPr>
        <p:sp>
          <p:nvSpPr>
            <p:cNvPr id="241" name="Rectangle 240"/>
            <p:cNvSpPr/>
            <p:nvPr/>
          </p:nvSpPr>
          <p:spPr>
            <a:xfrm>
              <a:off x="2463822" y="2945454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2</a:t>
              </a:r>
              <a:endParaRPr lang="en-US" sz="300" dirty="0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2463822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3</a:t>
              </a:r>
              <a:endParaRPr lang="en-US" sz="300" dirty="0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2463822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4</a:t>
              </a:r>
              <a:endParaRPr lang="en-US" sz="300" dirty="0"/>
            </a:p>
          </p:txBody>
        </p:sp>
        <p:sp>
          <p:nvSpPr>
            <p:cNvPr id="244" name="Oval 243"/>
            <p:cNvSpPr/>
            <p:nvPr/>
          </p:nvSpPr>
          <p:spPr>
            <a:xfrm>
              <a:off x="6235989" y="185858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Local</a:t>
              </a:r>
            </a:p>
            <a:p>
              <a:pPr algn="ctr"/>
              <a:r>
                <a:rPr lang="en-US" sz="100" dirty="0" smtClean="0"/>
                <a:t>Oscillator</a:t>
              </a:r>
              <a:endParaRPr lang="en-US" sz="100" dirty="0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9463024" y="2944957"/>
              <a:ext cx="1045539" cy="1913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DF Algorithm running on </a:t>
              </a:r>
              <a:r>
                <a:rPr lang="en-US" sz="100" dirty="0" err="1" smtClean="0"/>
                <a:t>RaspberryPi</a:t>
              </a:r>
              <a:endParaRPr lang="en-US" sz="100" dirty="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300195" y="1676816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1</a:t>
              </a:r>
            </a:p>
          </p:txBody>
        </p:sp>
        <p:sp>
          <p:nvSpPr>
            <p:cNvPr id="247" name="Oval 246"/>
            <p:cNvSpPr/>
            <p:nvPr/>
          </p:nvSpPr>
          <p:spPr>
            <a:xfrm>
              <a:off x="4282926" y="2875505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248" name="Oval 247"/>
            <p:cNvSpPr/>
            <p:nvPr/>
          </p:nvSpPr>
          <p:spPr>
            <a:xfrm>
              <a:off x="4282926" y="4143149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249" name="Oval 248"/>
            <p:cNvSpPr/>
            <p:nvPr/>
          </p:nvSpPr>
          <p:spPr>
            <a:xfrm>
              <a:off x="4282926" y="5410794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251" name="Straight Arrow Connector 250"/>
            <p:cNvCxnSpPr>
              <a:stCxn id="241" idx="3"/>
              <a:endCxn id="247" idx="2"/>
            </p:cNvCxnSpPr>
            <p:nvPr/>
          </p:nvCxnSpPr>
          <p:spPr>
            <a:xfrm>
              <a:off x="3509361" y="3268295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242" idx="3"/>
              <a:endCxn id="248" idx="2"/>
            </p:cNvCxnSpPr>
            <p:nvPr/>
          </p:nvCxnSpPr>
          <p:spPr>
            <a:xfrm>
              <a:off x="3509361" y="4535939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43" idx="3"/>
              <a:endCxn id="249" idx="2"/>
            </p:cNvCxnSpPr>
            <p:nvPr/>
          </p:nvCxnSpPr>
          <p:spPr>
            <a:xfrm>
              <a:off x="3509361" y="5803584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58"/>
            <p:cNvSpPr/>
            <p:nvPr/>
          </p:nvSpPr>
          <p:spPr>
            <a:xfrm>
              <a:off x="2463821" y="1677810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1</a:t>
              </a:r>
              <a:endParaRPr lang="en-US" sz="300" dirty="0"/>
            </a:p>
          </p:txBody>
        </p:sp>
        <p:sp>
          <p:nvSpPr>
            <p:cNvPr id="260" name="Oval 259"/>
            <p:cNvSpPr/>
            <p:nvPr/>
          </p:nvSpPr>
          <p:spPr>
            <a:xfrm>
              <a:off x="4282926" y="1607860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261" name="Straight Arrow Connector 260"/>
            <p:cNvCxnSpPr>
              <a:stCxn id="259" idx="3"/>
              <a:endCxn id="260" idx="2"/>
            </p:cNvCxnSpPr>
            <p:nvPr/>
          </p:nvCxnSpPr>
          <p:spPr>
            <a:xfrm flipV="1">
              <a:off x="3509360" y="2000650"/>
              <a:ext cx="7735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61"/>
            <p:cNvSpPr/>
            <p:nvPr/>
          </p:nvSpPr>
          <p:spPr>
            <a:xfrm>
              <a:off x="6300195" y="2944957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2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300639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3</a:t>
              </a: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300639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4</a:t>
              </a:r>
            </a:p>
          </p:txBody>
        </p:sp>
        <p:cxnSp>
          <p:nvCxnSpPr>
            <p:cNvPr id="265" name="Straight Arrow Connector 264"/>
            <p:cNvCxnSpPr>
              <a:stCxn id="260" idx="6"/>
              <a:endCxn id="246" idx="1"/>
            </p:cNvCxnSpPr>
            <p:nvPr/>
          </p:nvCxnSpPr>
          <p:spPr>
            <a:xfrm flipV="1">
              <a:off x="5456876" y="1999657"/>
              <a:ext cx="843319" cy="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47" idx="6"/>
              <a:endCxn id="262" idx="1"/>
            </p:cNvCxnSpPr>
            <p:nvPr/>
          </p:nvCxnSpPr>
          <p:spPr>
            <a:xfrm flipV="1">
              <a:off x="5456876" y="3267798"/>
              <a:ext cx="843319" cy="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48" idx="6"/>
              <a:endCxn id="263" idx="1"/>
            </p:cNvCxnSpPr>
            <p:nvPr/>
          </p:nvCxnSpPr>
          <p:spPr>
            <a:xfrm>
              <a:off x="5456876" y="4535939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>
              <a:stCxn id="249" idx="6"/>
              <a:endCxn id="264" idx="1"/>
            </p:cNvCxnSpPr>
            <p:nvPr/>
          </p:nvCxnSpPr>
          <p:spPr>
            <a:xfrm>
              <a:off x="5456876" y="5803584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44" idx="4"/>
              <a:endCxn id="246" idx="0"/>
            </p:cNvCxnSpPr>
            <p:nvPr/>
          </p:nvCxnSpPr>
          <p:spPr>
            <a:xfrm>
              <a:off x="6822964" y="971438"/>
              <a:ext cx="1" cy="705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46" idx="2"/>
              <a:endCxn id="262" idx="0"/>
            </p:cNvCxnSpPr>
            <p:nvPr/>
          </p:nvCxnSpPr>
          <p:spPr>
            <a:xfrm>
              <a:off x="6822965" y="2322498"/>
              <a:ext cx="0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62" idx="2"/>
              <a:endCxn id="263" idx="0"/>
            </p:cNvCxnSpPr>
            <p:nvPr/>
          </p:nvCxnSpPr>
          <p:spPr>
            <a:xfrm>
              <a:off x="6822965" y="3590639"/>
              <a:ext cx="444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263" idx="2"/>
              <a:endCxn id="264" idx="0"/>
            </p:cNvCxnSpPr>
            <p:nvPr/>
          </p:nvCxnSpPr>
          <p:spPr>
            <a:xfrm>
              <a:off x="6823409" y="4858780"/>
              <a:ext cx="0" cy="62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Elbow Connector 272"/>
            <p:cNvCxnSpPr>
              <a:stCxn id="246" idx="3"/>
              <a:endCxn id="245" idx="1"/>
            </p:cNvCxnSpPr>
            <p:nvPr/>
          </p:nvCxnSpPr>
          <p:spPr>
            <a:xfrm>
              <a:off x="7345734" y="1999657"/>
              <a:ext cx="2117290" cy="1901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Elbow Connector 273"/>
            <p:cNvCxnSpPr>
              <a:stCxn id="262" idx="3"/>
              <a:endCxn id="245" idx="1"/>
            </p:cNvCxnSpPr>
            <p:nvPr/>
          </p:nvCxnSpPr>
          <p:spPr>
            <a:xfrm>
              <a:off x="7345734" y="3267798"/>
              <a:ext cx="2117290" cy="6338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Elbow Connector 274"/>
            <p:cNvCxnSpPr>
              <a:stCxn id="263" idx="3"/>
              <a:endCxn id="245" idx="1"/>
            </p:cNvCxnSpPr>
            <p:nvPr/>
          </p:nvCxnSpPr>
          <p:spPr>
            <a:xfrm flipV="1">
              <a:off x="7346178" y="3901621"/>
              <a:ext cx="2116846" cy="6343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Elbow Connector 275"/>
            <p:cNvCxnSpPr>
              <a:stCxn id="264" idx="3"/>
              <a:endCxn id="245" idx="1"/>
            </p:cNvCxnSpPr>
            <p:nvPr/>
          </p:nvCxnSpPr>
          <p:spPr>
            <a:xfrm flipV="1">
              <a:off x="7346178" y="3901621"/>
              <a:ext cx="2116846" cy="19019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/>
          <p:cNvGrpSpPr/>
          <p:nvPr/>
        </p:nvGrpSpPr>
        <p:grpSpPr>
          <a:xfrm>
            <a:off x="1052745" y="5363246"/>
            <a:ext cx="1126547" cy="841685"/>
            <a:chOff x="2463821" y="185858"/>
            <a:chExt cx="8044742" cy="6010516"/>
          </a:xfrm>
        </p:grpSpPr>
        <p:sp>
          <p:nvSpPr>
            <p:cNvPr id="278" name="Rectangle 277"/>
            <p:cNvSpPr/>
            <p:nvPr/>
          </p:nvSpPr>
          <p:spPr>
            <a:xfrm>
              <a:off x="2463822" y="2945454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2</a:t>
              </a:r>
              <a:endParaRPr lang="en-US" sz="300" dirty="0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2463822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3</a:t>
              </a:r>
              <a:endParaRPr lang="en-US" sz="3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2463822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4</a:t>
              </a:r>
              <a:endParaRPr lang="en-US" sz="300" dirty="0"/>
            </a:p>
          </p:txBody>
        </p:sp>
        <p:sp>
          <p:nvSpPr>
            <p:cNvPr id="281" name="Oval 280"/>
            <p:cNvSpPr/>
            <p:nvPr/>
          </p:nvSpPr>
          <p:spPr>
            <a:xfrm>
              <a:off x="6235989" y="185858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Local</a:t>
              </a:r>
            </a:p>
            <a:p>
              <a:pPr algn="ctr"/>
              <a:r>
                <a:rPr lang="en-US" sz="100" dirty="0" smtClean="0"/>
                <a:t>Oscillator</a:t>
              </a:r>
              <a:endParaRPr lang="en-US" sz="100" dirty="0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9463024" y="2944957"/>
              <a:ext cx="1045539" cy="1913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DF Algorithm running on </a:t>
              </a:r>
              <a:r>
                <a:rPr lang="en-US" sz="100" dirty="0" err="1" smtClean="0"/>
                <a:t>RaspberryPi</a:t>
              </a:r>
              <a:endParaRPr lang="en-US" sz="100" dirty="0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6300195" y="1676816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1</a:t>
              </a:r>
            </a:p>
          </p:txBody>
        </p:sp>
        <p:sp>
          <p:nvSpPr>
            <p:cNvPr id="284" name="Oval 283"/>
            <p:cNvSpPr/>
            <p:nvPr/>
          </p:nvSpPr>
          <p:spPr>
            <a:xfrm>
              <a:off x="4282926" y="2875505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285" name="Oval 284"/>
            <p:cNvSpPr/>
            <p:nvPr/>
          </p:nvSpPr>
          <p:spPr>
            <a:xfrm>
              <a:off x="4282926" y="4143149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286" name="Oval 285"/>
            <p:cNvSpPr/>
            <p:nvPr/>
          </p:nvSpPr>
          <p:spPr>
            <a:xfrm>
              <a:off x="4282926" y="5410794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287" name="Straight Arrow Connector 286"/>
            <p:cNvCxnSpPr>
              <a:stCxn id="278" idx="3"/>
              <a:endCxn id="284" idx="2"/>
            </p:cNvCxnSpPr>
            <p:nvPr/>
          </p:nvCxnSpPr>
          <p:spPr>
            <a:xfrm>
              <a:off x="3509361" y="3268295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279" idx="3"/>
              <a:endCxn id="285" idx="2"/>
            </p:cNvCxnSpPr>
            <p:nvPr/>
          </p:nvCxnSpPr>
          <p:spPr>
            <a:xfrm>
              <a:off x="3509361" y="4535939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280" idx="3"/>
              <a:endCxn id="286" idx="2"/>
            </p:cNvCxnSpPr>
            <p:nvPr/>
          </p:nvCxnSpPr>
          <p:spPr>
            <a:xfrm>
              <a:off x="3509361" y="5803584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ectangle 289"/>
            <p:cNvSpPr/>
            <p:nvPr/>
          </p:nvSpPr>
          <p:spPr>
            <a:xfrm>
              <a:off x="2463821" y="1677810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1</a:t>
              </a:r>
              <a:endParaRPr lang="en-US" sz="300" dirty="0"/>
            </a:p>
          </p:txBody>
        </p:sp>
        <p:sp>
          <p:nvSpPr>
            <p:cNvPr id="291" name="Oval 290"/>
            <p:cNvSpPr/>
            <p:nvPr/>
          </p:nvSpPr>
          <p:spPr>
            <a:xfrm>
              <a:off x="4282926" y="1607860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292" name="Straight Arrow Connector 291"/>
            <p:cNvCxnSpPr>
              <a:stCxn id="290" idx="3"/>
              <a:endCxn id="291" idx="2"/>
            </p:cNvCxnSpPr>
            <p:nvPr/>
          </p:nvCxnSpPr>
          <p:spPr>
            <a:xfrm flipV="1">
              <a:off x="3509360" y="2000650"/>
              <a:ext cx="7735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Rectangle 292"/>
            <p:cNvSpPr/>
            <p:nvPr/>
          </p:nvSpPr>
          <p:spPr>
            <a:xfrm>
              <a:off x="6300195" y="2944957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2</a:t>
              </a: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6300639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3</a:t>
              </a: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6300639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4</a:t>
              </a:r>
            </a:p>
          </p:txBody>
        </p:sp>
        <p:cxnSp>
          <p:nvCxnSpPr>
            <p:cNvPr id="296" name="Straight Arrow Connector 295"/>
            <p:cNvCxnSpPr>
              <a:stCxn id="291" idx="6"/>
              <a:endCxn id="283" idx="1"/>
            </p:cNvCxnSpPr>
            <p:nvPr/>
          </p:nvCxnSpPr>
          <p:spPr>
            <a:xfrm flipV="1">
              <a:off x="5456876" y="1999657"/>
              <a:ext cx="843319" cy="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84" idx="6"/>
              <a:endCxn id="293" idx="1"/>
            </p:cNvCxnSpPr>
            <p:nvPr/>
          </p:nvCxnSpPr>
          <p:spPr>
            <a:xfrm flipV="1">
              <a:off x="5456876" y="3267798"/>
              <a:ext cx="843319" cy="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85" idx="6"/>
              <a:endCxn id="294" idx="1"/>
            </p:cNvCxnSpPr>
            <p:nvPr/>
          </p:nvCxnSpPr>
          <p:spPr>
            <a:xfrm>
              <a:off x="5456876" y="4535939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86" idx="6"/>
              <a:endCxn id="295" idx="1"/>
            </p:cNvCxnSpPr>
            <p:nvPr/>
          </p:nvCxnSpPr>
          <p:spPr>
            <a:xfrm>
              <a:off x="5456876" y="5803584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281" idx="4"/>
              <a:endCxn id="283" idx="0"/>
            </p:cNvCxnSpPr>
            <p:nvPr/>
          </p:nvCxnSpPr>
          <p:spPr>
            <a:xfrm>
              <a:off x="6822964" y="971438"/>
              <a:ext cx="1" cy="705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283" idx="2"/>
              <a:endCxn id="293" idx="0"/>
            </p:cNvCxnSpPr>
            <p:nvPr/>
          </p:nvCxnSpPr>
          <p:spPr>
            <a:xfrm>
              <a:off x="6822965" y="2322498"/>
              <a:ext cx="0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93" idx="2"/>
              <a:endCxn id="294" idx="0"/>
            </p:cNvCxnSpPr>
            <p:nvPr/>
          </p:nvCxnSpPr>
          <p:spPr>
            <a:xfrm>
              <a:off x="6822965" y="3590639"/>
              <a:ext cx="444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94" idx="2"/>
              <a:endCxn id="295" idx="0"/>
            </p:cNvCxnSpPr>
            <p:nvPr/>
          </p:nvCxnSpPr>
          <p:spPr>
            <a:xfrm>
              <a:off x="6823409" y="4858780"/>
              <a:ext cx="0" cy="62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Elbow Connector 303"/>
            <p:cNvCxnSpPr>
              <a:stCxn id="283" idx="3"/>
              <a:endCxn id="282" idx="1"/>
            </p:cNvCxnSpPr>
            <p:nvPr/>
          </p:nvCxnSpPr>
          <p:spPr>
            <a:xfrm>
              <a:off x="7345734" y="1999657"/>
              <a:ext cx="2117290" cy="1901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Elbow Connector 304"/>
            <p:cNvCxnSpPr>
              <a:stCxn id="293" idx="3"/>
              <a:endCxn id="282" idx="1"/>
            </p:cNvCxnSpPr>
            <p:nvPr/>
          </p:nvCxnSpPr>
          <p:spPr>
            <a:xfrm>
              <a:off x="7345734" y="3267798"/>
              <a:ext cx="2117290" cy="6338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Elbow Connector 305"/>
            <p:cNvCxnSpPr>
              <a:stCxn id="294" idx="3"/>
              <a:endCxn id="282" idx="1"/>
            </p:cNvCxnSpPr>
            <p:nvPr/>
          </p:nvCxnSpPr>
          <p:spPr>
            <a:xfrm flipV="1">
              <a:off x="7346178" y="3901621"/>
              <a:ext cx="2116846" cy="6343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Elbow Connector 306"/>
            <p:cNvCxnSpPr>
              <a:stCxn id="295" idx="3"/>
              <a:endCxn id="282" idx="1"/>
            </p:cNvCxnSpPr>
            <p:nvPr/>
          </p:nvCxnSpPr>
          <p:spPr>
            <a:xfrm flipV="1">
              <a:off x="7346178" y="3901621"/>
              <a:ext cx="2116846" cy="19019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" name="Group 307"/>
          <p:cNvGrpSpPr/>
          <p:nvPr/>
        </p:nvGrpSpPr>
        <p:grpSpPr>
          <a:xfrm>
            <a:off x="10136811" y="526741"/>
            <a:ext cx="1126547" cy="841685"/>
            <a:chOff x="2463821" y="185858"/>
            <a:chExt cx="8044742" cy="6010516"/>
          </a:xfrm>
        </p:grpSpPr>
        <p:sp>
          <p:nvSpPr>
            <p:cNvPr id="309" name="Rectangle 308"/>
            <p:cNvSpPr/>
            <p:nvPr/>
          </p:nvSpPr>
          <p:spPr>
            <a:xfrm>
              <a:off x="2463822" y="2945454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2</a:t>
              </a:r>
              <a:endParaRPr lang="en-US" sz="300" dirty="0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2463822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3</a:t>
              </a:r>
              <a:endParaRPr lang="en-US" sz="300" dirty="0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463822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4</a:t>
              </a:r>
              <a:endParaRPr lang="en-US" sz="300" dirty="0"/>
            </a:p>
          </p:txBody>
        </p:sp>
        <p:sp>
          <p:nvSpPr>
            <p:cNvPr id="312" name="Oval 311"/>
            <p:cNvSpPr/>
            <p:nvPr/>
          </p:nvSpPr>
          <p:spPr>
            <a:xfrm>
              <a:off x="6235989" y="185858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Local</a:t>
              </a:r>
            </a:p>
            <a:p>
              <a:pPr algn="ctr"/>
              <a:r>
                <a:rPr lang="en-US" sz="100" dirty="0" smtClean="0"/>
                <a:t>Oscillator</a:t>
              </a:r>
              <a:endParaRPr lang="en-US" sz="100" dirty="0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9463024" y="2944957"/>
              <a:ext cx="1045539" cy="1913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DF Algorithm running on </a:t>
              </a:r>
              <a:r>
                <a:rPr lang="en-US" sz="100" dirty="0" err="1" smtClean="0"/>
                <a:t>RaspberryPi</a:t>
              </a:r>
              <a:endParaRPr lang="en-US" sz="100" dirty="0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6300195" y="1676816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1</a:t>
              </a:r>
            </a:p>
          </p:txBody>
        </p:sp>
        <p:sp>
          <p:nvSpPr>
            <p:cNvPr id="315" name="Oval 314"/>
            <p:cNvSpPr/>
            <p:nvPr/>
          </p:nvSpPr>
          <p:spPr>
            <a:xfrm>
              <a:off x="4282926" y="2875505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316" name="Oval 315"/>
            <p:cNvSpPr/>
            <p:nvPr/>
          </p:nvSpPr>
          <p:spPr>
            <a:xfrm>
              <a:off x="4282926" y="4143149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317" name="Oval 316"/>
            <p:cNvSpPr/>
            <p:nvPr/>
          </p:nvSpPr>
          <p:spPr>
            <a:xfrm>
              <a:off x="4282926" y="5410794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318" name="Straight Arrow Connector 317"/>
            <p:cNvCxnSpPr>
              <a:stCxn id="309" idx="3"/>
              <a:endCxn id="315" idx="2"/>
            </p:cNvCxnSpPr>
            <p:nvPr/>
          </p:nvCxnSpPr>
          <p:spPr>
            <a:xfrm>
              <a:off x="3509361" y="3268295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0" idx="3"/>
              <a:endCxn id="316" idx="2"/>
            </p:cNvCxnSpPr>
            <p:nvPr/>
          </p:nvCxnSpPr>
          <p:spPr>
            <a:xfrm>
              <a:off x="3509361" y="4535939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1" idx="3"/>
              <a:endCxn id="317" idx="2"/>
            </p:cNvCxnSpPr>
            <p:nvPr/>
          </p:nvCxnSpPr>
          <p:spPr>
            <a:xfrm>
              <a:off x="3509361" y="5803584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Rectangle 320"/>
            <p:cNvSpPr/>
            <p:nvPr/>
          </p:nvSpPr>
          <p:spPr>
            <a:xfrm>
              <a:off x="2463821" y="1677810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1</a:t>
              </a:r>
              <a:endParaRPr lang="en-US" sz="300" dirty="0"/>
            </a:p>
          </p:txBody>
        </p:sp>
        <p:sp>
          <p:nvSpPr>
            <p:cNvPr id="322" name="Oval 321"/>
            <p:cNvSpPr/>
            <p:nvPr/>
          </p:nvSpPr>
          <p:spPr>
            <a:xfrm>
              <a:off x="4282926" y="1607860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323" name="Straight Arrow Connector 322"/>
            <p:cNvCxnSpPr>
              <a:stCxn id="321" idx="3"/>
              <a:endCxn id="322" idx="2"/>
            </p:cNvCxnSpPr>
            <p:nvPr/>
          </p:nvCxnSpPr>
          <p:spPr>
            <a:xfrm flipV="1">
              <a:off x="3509360" y="2000650"/>
              <a:ext cx="7735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Rectangle 323"/>
            <p:cNvSpPr/>
            <p:nvPr/>
          </p:nvSpPr>
          <p:spPr>
            <a:xfrm>
              <a:off x="6300195" y="2944957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2</a:t>
              </a:r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6300639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3</a:t>
              </a:r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6300639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4</a:t>
              </a:r>
            </a:p>
          </p:txBody>
        </p:sp>
        <p:cxnSp>
          <p:nvCxnSpPr>
            <p:cNvPr id="327" name="Straight Arrow Connector 326"/>
            <p:cNvCxnSpPr>
              <a:stCxn id="322" idx="6"/>
              <a:endCxn id="314" idx="1"/>
            </p:cNvCxnSpPr>
            <p:nvPr/>
          </p:nvCxnSpPr>
          <p:spPr>
            <a:xfrm flipV="1">
              <a:off x="5456876" y="1999657"/>
              <a:ext cx="843319" cy="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5" idx="6"/>
              <a:endCxn id="324" idx="1"/>
            </p:cNvCxnSpPr>
            <p:nvPr/>
          </p:nvCxnSpPr>
          <p:spPr>
            <a:xfrm flipV="1">
              <a:off x="5456876" y="3267798"/>
              <a:ext cx="843319" cy="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16" idx="6"/>
              <a:endCxn id="325" idx="1"/>
            </p:cNvCxnSpPr>
            <p:nvPr/>
          </p:nvCxnSpPr>
          <p:spPr>
            <a:xfrm>
              <a:off x="5456876" y="4535939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317" idx="6"/>
              <a:endCxn id="326" idx="1"/>
            </p:cNvCxnSpPr>
            <p:nvPr/>
          </p:nvCxnSpPr>
          <p:spPr>
            <a:xfrm>
              <a:off x="5456876" y="5803584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12" idx="4"/>
              <a:endCxn id="314" idx="0"/>
            </p:cNvCxnSpPr>
            <p:nvPr/>
          </p:nvCxnSpPr>
          <p:spPr>
            <a:xfrm>
              <a:off x="6822964" y="971438"/>
              <a:ext cx="1" cy="705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314" idx="2"/>
              <a:endCxn id="324" idx="0"/>
            </p:cNvCxnSpPr>
            <p:nvPr/>
          </p:nvCxnSpPr>
          <p:spPr>
            <a:xfrm>
              <a:off x="6822965" y="2322498"/>
              <a:ext cx="0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324" idx="2"/>
              <a:endCxn id="325" idx="0"/>
            </p:cNvCxnSpPr>
            <p:nvPr/>
          </p:nvCxnSpPr>
          <p:spPr>
            <a:xfrm>
              <a:off x="6822965" y="3590639"/>
              <a:ext cx="444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stCxn id="325" idx="2"/>
              <a:endCxn id="326" idx="0"/>
            </p:cNvCxnSpPr>
            <p:nvPr/>
          </p:nvCxnSpPr>
          <p:spPr>
            <a:xfrm>
              <a:off x="6823409" y="4858780"/>
              <a:ext cx="0" cy="62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/>
            <p:cNvCxnSpPr>
              <a:stCxn id="314" idx="3"/>
              <a:endCxn id="313" idx="1"/>
            </p:cNvCxnSpPr>
            <p:nvPr/>
          </p:nvCxnSpPr>
          <p:spPr>
            <a:xfrm>
              <a:off x="7345734" y="1999657"/>
              <a:ext cx="2117290" cy="1901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Elbow Connector 335"/>
            <p:cNvCxnSpPr>
              <a:stCxn id="324" idx="3"/>
              <a:endCxn id="313" idx="1"/>
            </p:cNvCxnSpPr>
            <p:nvPr/>
          </p:nvCxnSpPr>
          <p:spPr>
            <a:xfrm>
              <a:off x="7345734" y="3267798"/>
              <a:ext cx="2117290" cy="6338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Elbow Connector 336"/>
            <p:cNvCxnSpPr>
              <a:stCxn id="325" idx="3"/>
              <a:endCxn id="313" idx="1"/>
            </p:cNvCxnSpPr>
            <p:nvPr/>
          </p:nvCxnSpPr>
          <p:spPr>
            <a:xfrm flipV="1">
              <a:off x="7346178" y="3901621"/>
              <a:ext cx="2116846" cy="6343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Elbow Connector 337"/>
            <p:cNvCxnSpPr>
              <a:stCxn id="326" idx="3"/>
              <a:endCxn id="313" idx="1"/>
            </p:cNvCxnSpPr>
            <p:nvPr/>
          </p:nvCxnSpPr>
          <p:spPr>
            <a:xfrm flipV="1">
              <a:off x="7346178" y="3901621"/>
              <a:ext cx="2116846" cy="19019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9" name="Group 338"/>
          <p:cNvGrpSpPr/>
          <p:nvPr/>
        </p:nvGrpSpPr>
        <p:grpSpPr>
          <a:xfrm>
            <a:off x="10136811" y="5353450"/>
            <a:ext cx="1126547" cy="841685"/>
            <a:chOff x="2463821" y="185858"/>
            <a:chExt cx="8044742" cy="6010516"/>
          </a:xfrm>
        </p:grpSpPr>
        <p:sp>
          <p:nvSpPr>
            <p:cNvPr id="340" name="Rectangle 339"/>
            <p:cNvSpPr/>
            <p:nvPr/>
          </p:nvSpPr>
          <p:spPr>
            <a:xfrm>
              <a:off x="2463822" y="2945454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2</a:t>
              </a:r>
              <a:endParaRPr lang="en-US" sz="300" dirty="0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2463822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3</a:t>
              </a:r>
              <a:endParaRPr lang="en-US" sz="300" dirty="0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2463822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4</a:t>
              </a:r>
              <a:endParaRPr lang="en-US" sz="300" dirty="0"/>
            </a:p>
          </p:txBody>
        </p:sp>
        <p:sp>
          <p:nvSpPr>
            <p:cNvPr id="343" name="Oval 342"/>
            <p:cNvSpPr/>
            <p:nvPr/>
          </p:nvSpPr>
          <p:spPr>
            <a:xfrm>
              <a:off x="6235989" y="185858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Local</a:t>
              </a:r>
            </a:p>
            <a:p>
              <a:pPr algn="ctr"/>
              <a:r>
                <a:rPr lang="en-US" sz="100" dirty="0" smtClean="0"/>
                <a:t>Oscillator</a:t>
              </a:r>
              <a:endParaRPr lang="en-US" sz="100" dirty="0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9463024" y="2944957"/>
              <a:ext cx="1045539" cy="1913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DF Algorithm running on </a:t>
              </a:r>
              <a:r>
                <a:rPr lang="en-US" sz="100" dirty="0" err="1" smtClean="0"/>
                <a:t>RaspberryPi</a:t>
              </a:r>
              <a:endParaRPr lang="en-US" sz="100" dirty="0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6300195" y="1676816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1</a:t>
              </a:r>
            </a:p>
          </p:txBody>
        </p:sp>
        <p:sp>
          <p:nvSpPr>
            <p:cNvPr id="346" name="Oval 345"/>
            <p:cNvSpPr/>
            <p:nvPr/>
          </p:nvSpPr>
          <p:spPr>
            <a:xfrm>
              <a:off x="4282926" y="2875505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347" name="Oval 346"/>
            <p:cNvSpPr/>
            <p:nvPr/>
          </p:nvSpPr>
          <p:spPr>
            <a:xfrm>
              <a:off x="4282926" y="4143149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sp>
          <p:nvSpPr>
            <p:cNvPr id="348" name="Oval 347"/>
            <p:cNvSpPr/>
            <p:nvPr/>
          </p:nvSpPr>
          <p:spPr>
            <a:xfrm>
              <a:off x="4282926" y="5410794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349" name="Straight Arrow Connector 348"/>
            <p:cNvCxnSpPr>
              <a:stCxn id="340" idx="3"/>
              <a:endCxn id="346" idx="2"/>
            </p:cNvCxnSpPr>
            <p:nvPr/>
          </p:nvCxnSpPr>
          <p:spPr>
            <a:xfrm>
              <a:off x="3509361" y="3268295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1" idx="3"/>
              <a:endCxn id="347" idx="2"/>
            </p:cNvCxnSpPr>
            <p:nvPr/>
          </p:nvCxnSpPr>
          <p:spPr>
            <a:xfrm>
              <a:off x="3509361" y="4535939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2" idx="3"/>
              <a:endCxn id="348" idx="2"/>
            </p:cNvCxnSpPr>
            <p:nvPr/>
          </p:nvCxnSpPr>
          <p:spPr>
            <a:xfrm>
              <a:off x="3509361" y="5803584"/>
              <a:ext cx="773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Rectangle 351"/>
            <p:cNvSpPr/>
            <p:nvPr/>
          </p:nvSpPr>
          <p:spPr>
            <a:xfrm>
              <a:off x="2463821" y="1677810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Antenna 1</a:t>
              </a:r>
              <a:endParaRPr lang="en-US" sz="300" dirty="0"/>
            </a:p>
          </p:txBody>
        </p:sp>
        <p:sp>
          <p:nvSpPr>
            <p:cNvPr id="353" name="Oval 352"/>
            <p:cNvSpPr/>
            <p:nvPr/>
          </p:nvSpPr>
          <p:spPr>
            <a:xfrm>
              <a:off x="4282926" y="1607860"/>
              <a:ext cx="1173950" cy="7855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Low Noise</a:t>
              </a:r>
            </a:p>
            <a:p>
              <a:pPr algn="ctr"/>
              <a:r>
                <a:rPr lang="en-US" sz="100" dirty="0" smtClean="0"/>
                <a:t>Amplifier</a:t>
              </a:r>
              <a:endParaRPr lang="en-US" sz="100" dirty="0"/>
            </a:p>
          </p:txBody>
        </p:sp>
        <p:cxnSp>
          <p:nvCxnSpPr>
            <p:cNvPr id="354" name="Straight Arrow Connector 353"/>
            <p:cNvCxnSpPr>
              <a:stCxn id="352" idx="3"/>
              <a:endCxn id="353" idx="2"/>
            </p:cNvCxnSpPr>
            <p:nvPr/>
          </p:nvCxnSpPr>
          <p:spPr>
            <a:xfrm flipV="1">
              <a:off x="3509360" y="2000650"/>
              <a:ext cx="7735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Rectangle 354"/>
            <p:cNvSpPr/>
            <p:nvPr/>
          </p:nvSpPr>
          <p:spPr>
            <a:xfrm>
              <a:off x="6300195" y="2944957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2</a:t>
              </a: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6300639" y="4213098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3</a:t>
              </a: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6300639" y="5480743"/>
              <a:ext cx="1045539" cy="645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/>
                <a:t>CC1310 4</a:t>
              </a:r>
            </a:p>
          </p:txBody>
        </p:sp>
        <p:cxnSp>
          <p:nvCxnSpPr>
            <p:cNvPr id="358" name="Straight Arrow Connector 357"/>
            <p:cNvCxnSpPr>
              <a:stCxn id="353" idx="6"/>
              <a:endCxn id="345" idx="1"/>
            </p:cNvCxnSpPr>
            <p:nvPr/>
          </p:nvCxnSpPr>
          <p:spPr>
            <a:xfrm flipV="1">
              <a:off x="5456876" y="1999657"/>
              <a:ext cx="843319" cy="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>
              <a:stCxn id="346" idx="6"/>
              <a:endCxn id="355" idx="1"/>
            </p:cNvCxnSpPr>
            <p:nvPr/>
          </p:nvCxnSpPr>
          <p:spPr>
            <a:xfrm flipV="1">
              <a:off x="5456876" y="3267798"/>
              <a:ext cx="843319" cy="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347" idx="6"/>
              <a:endCxn id="356" idx="1"/>
            </p:cNvCxnSpPr>
            <p:nvPr/>
          </p:nvCxnSpPr>
          <p:spPr>
            <a:xfrm>
              <a:off x="5456876" y="4535939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48" idx="6"/>
              <a:endCxn id="357" idx="1"/>
            </p:cNvCxnSpPr>
            <p:nvPr/>
          </p:nvCxnSpPr>
          <p:spPr>
            <a:xfrm>
              <a:off x="5456876" y="5803584"/>
              <a:ext cx="843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43" idx="4"/>
              <a:endCxn id="345" idx="0"/>
            </p:cNvCxnSpPr>
            <p:nvPr/>
          </p:nvCxnSpPr>
          <p:spPr>
            <a:xfrm>
              <a:off x="6822964" y="971438"/>
              <a:ext cx="1" cy="705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345" idx="2"/>
              <a:endCxn id="355" idx="0"/>
            </p:cNvCxnSpPr>
            <p:nvPr/>
          </p:nvCxnSpPr>
          <p:spPr>
            <a:xfrm>
              <a:off x="6822965" y="2322498"/>
              <a:ext cx="0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355" idx="2"/>
              <a:endCxn id="356" idx="0"/>
            </p:cNvCxnSpPr>
            <p:nvPr/>
          </p:nvCxnSpPr>
          <p:spPr>
            <a:xfrm>
              <a:off x="6822965" y="3590639"/>
              <a:ext cx="444" cy="622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56" idx="2"/>
              <a:endCxn id="357" idx="0"/>
            </p:cNvCxnSpPr>
            <p:nvPr/>
          </p:nvCxnSpPr>
          <p:spPr>
            <a:xfrm>
              <a:off x="6823409" y="4858780"/>
              <a:ext cx="0" cy="62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Elbow Connector 365"/>
            <p:cNvCxnSpPr>
              <a:stCxn id="345" idx="3"/>
              <a:endCxn id="344" idx="1"/>
            </p:cNvCxnSpPr>
            <p:nvPr/>
          </p:nvCxnSpPr>
          <p:spPr>
            <a:xfrm>
              <a:off x="7345734" y="1999657"/>
              <a:ext cx="2117290" cy="1901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Elbow Connector 366"/>
            <p:cNvCxnSpPr>
              <a:stCxn id="355" idx="3"/>
              <a:endCxn id="344" idx="1"/>
            </p:cNvCxnSpPr>
            <p:nvPr/>
          </p:nvCxnSpPr>
          <p:spPr>
            <a:xfrm>
              <a:off x="7345734" y="3267798"/>
              <a:ext cx="2117290" cy="6338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Elbow Connector 367"/>
            <p:cNvCxnSpPr>
              <a:stCxn id="356" idx="3"/>
              <a:endCxn id="344" idx="1"/>
            </p:cNvCxnSpPr>
            <p:nvPr/>
          </p:nvCxnSpPr>
          <p:spPr>
            <a:xfrm flipV="1">
              <a:off x="7346178" y="3901621"/>
              <a:ext cx="2116846" cy="6343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Elbow Connector 368"/>
            <p:cNvCxnSpPr>
              <a:stCxn id="357" idx="3"/>
              <a:endCxn id="344" idx="1"/>
            </p:cNvCxnSpPr>
            <p:nvPr/>
          </p:nvCxnSpPr>
          <p:spPr>
            <a:xfrm flipV="1">
              <a:off x="7346178" y="3901621"/>
              <a:ext cx="2116846" cy="19019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4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54" grpId="0"/>
      <p:bldP spid="2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Engineering design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9" t="13541" r="78732" b="44060"/>
          <a:stretch/>
        </p:blipFill>
        <p:spPr>
          <a:xfrm>
            <a:off x="3332337" y="4034446"/>
            <a:ext cx="1197033" cy="2086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06" t="73360" r="76675" b="10311"/>
          <a:stretch/>
        </p:blipFill>
        <p:spPr>
          <a:xfrm>
            <a:off x="5720860" y="5317375"/>
            <a:ext cx="1197033" cy="8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9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52847" y="460198"/>
            <a:ext cx="888630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Analyze and select a solution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000" b="1" i="1" dirty="0" smtClean="0"/>
              <a:t>1. Systematic analysis </a:t>
            </a:r>
            <a:r>
              <a:rPr lang="en-US" sz="2000" b="1" i="1" dirty="0"/>
              <a:t>of </a:t>
            </a:r>
            <a:r>
              <a:rPr lang="en-US" sz="2000" b="1" i="1" dirty="0" smtClean="0"/>
              <a:t>design </a:t>
            </a:r>
            <a:r>
              <a:rPr lang="en-US" sz="2000" b="1" i="1" dirty="0"/>
              <a:t>s</a:t>
            </a:r>
            <a:r>
              <a:rPr lang="en-US" sz="2000" b="1" i="1" dirty="0" smtClean="0"/>
              <a:t>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Functional analysis – </a:t>
            </a:r>
            <a:r>
              <a:rPr lang="en-US" sz="2000" b="1" dirty="0" smtClean="0"/>
              <a:t>will it function </a:t>
            </a:r>
            <a:r>
              <a:rPr lang="en-US" sz="2000" b="1" dirty="0"/>
              <a:t>the way it </a:t>
            </a:r>
            <a:r>
              <a:rPr lang="en-US" sz="2000" b="1" dirty="0" smtClean="0"/>
              <a:t>should?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Mechanical/Strength analysis – </a:t>
            </a:r>
            <a:r>
              <a:rPr lang="en-US" sz="2000" b="1" dirty="0" smtClean="0"/>
              <a:t>is it physically durable?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Manufacturability/Testability – </a:t>
            </a:r>
            <a:r>
              <a:rPr lang="en-US" sz="2000" b="1" dirty="0" smtClean="0"/>
              <a:t>can it be produced easily? Is it overly complex?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Product </a:t>
            </a:r>
            <a:r>
              <a:rPr lang="en-US" sz="2000" dirty="0"/>
              <a:t>safety and </a:t>
            </a:r>
            <a:r>
              <a:rPr lang="en-US" sz="2000" dirty="0" smtClean="0"/>
              <a:t>liability – </a:t>
            </a:r>
            <a:r>
              <a:rPr lang="en-US" sz="2000" b="1" dirty="0" smtClean="0"/>
              <a:t>will it be safe for the user?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Economic </a:t>
            </a:r>
            <a:r>
              <a:rPr lang="en-US" sz="2000" dirty="0"/>
              <a:t>and market </a:t>
            </a:r>
            <a:r>
              <a:rPr lang="en-US" sz="2000" dirty="0" smtClean="0"/>
              <a:t>analysis – </a:t>
            </a:r>
            <a:r>
              <a:rPr lang="en-US" sz="2000" b="1" dirty="0" smtClean="0"/>
              <a:t>is it affordable / cost-effective?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Regulatory </a:t>
            </a:r>
            <a:r>
              <a:rPr lang="en-US" sz="2000" dirty="0"/>
              <a:t>and </a:t>
            </a:r>
            <a:r>
              <a:rPr lang="en-US" sz="2000" dirty="0" smtClean="0"/>
              <a:t>Compliance – </a:t>
            </a:r>
            <a:r>
              <a:rPr lang="en-US" sz="2000" b="1" dirty="0" smtClean="0"/>
              <a:t>is it legal (think about FCC regulations)?</a:t>
            </a:r>
          </a:p>
          <a:p>
            <a:endParaRPr lang="en-US" sz="2000" b="1" i="1" dirty="0"/>
          </a:p>
          <a:p>
            <a:r>
              <a:rPr lang="en-US" sz="2000" b="1" i="1" dirty="0" smtClean="0"/>
              <a:t>2. The decision process: how to choose among the options?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Think about using a decision matrix:</a:t>
            </a:r>
          </a:p>
          <a:p>
            <a:pPr marL="800100" lvl="1" indent="-342900">
              <a:buFontTx/>
              <a:buChar char="−"/>
            </a:pPr>
            <a:r>
              <a:rPr lang="en-US" sz="2000" dirty="0" smtClean="0"/>
              <a:t>Functionality:		30 % </a:t>
            </a:r>
          </a:p>
          <a:p>
            <a:pPr marL="800100" lvl="1" indent="-342900">
              <a:buFontTx/>
              <a:buChar char="−"/>
            </a:pPr>
            <a:r>
              <a:rPr lang="en-US" sz="2000" dirty="0" smtClean="0"/>
              <a:t>Cost: 			20 % </a:t>
            </a:r>
          </a:p>
          <a:p>
            <a:pPr marL="800100" lvl="1" indent="-342900">
              <a:buFontTx/>
              <a:buChar char="−"/>
            </a:pPr>
            <a:r>
              <a:rPr lang="en-US" sz="2000" dirty="0" smtClean="0"/>
              <a:t>Complexity:		20 % </a:t>
            </a:r>
          </a:p>
          <a:p>
            <a:pPr marL="800100" lvl="1" indent="-342900">
              <a:buFontTx/>
              <a:buChar char="−"/>
            </a:pPr>
            <a:r>
              <a:rPr lang="en-US" sz="2000" dirty="0" smtClean="0"/>
              <a:t>Safety: 			20 % </a:t>
            </a:r>
          </a:p>
          <a:p>
            <a:pPr marL="800100" lvl="1" indent="-342900">
              <a:buFontTx/>
              <a:buChar char="−"/>
            </a:pPr>
            <a:r>
              <a:rPr lang="en-US" sz="2000" dirty="0" smtClean="0"/>
              <a:t>Use </a:t>
            </a:r>
            <a:r>
              <a:rPr lang="en-US" sz="2000" dirty="0"/>
              <a:t>of standard parts</a:t>
            </a:r>
            <a:r>
              <a:rPr lang="en-US" sz="2000" dirty="0" smtClean="0"/>
              <a:t>: 	10 %</a:t>
            </a:r>
            <a:endParaRPr lang="en-US" sz="2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13479"/>
              </p:ext>
            </p:extLst>
          </p:nvPr>
        </p:nvGraphicFramePr>
        <p:xfrm>
          <a:off x="6025503" y="4105466"/>
          <a:ext cx="27639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312"/>
                <a:gridCol w="921312"/>
                <a:gridCol w="921312"/>
              </a:tblGrid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698747"/>
              </p:ext>
            </p:extLst>
          </p:nvPr>
        </p:nvGraphicFramePr>
        <p:xfrm>
          <a:off x="6025503" y="4105466"/>
          <a:ext cx="2763936" cy="217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312"/>
                <a:gridCol w="921312"/>
                <a:gridCol w="921312"/>
              </a:tblGrid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</a:tr>
              <a:tr h="2952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>
                    <a:lnB w="285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59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80</a:t>
                      </a:r>
                      <a:endParaRPr lang="en-US" sz="1400" b="1" dirty="0"/>
                    </a:p>
                  </a:txBody>
                  <a:tcPr>
                    <a:lnR w="285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95</a:t>
                      </a:r>
                      <a:endParaRPr lang="en-US" sz="1400" b="1" dirty="0"/>
                    </a:p>
                  </a:txBody>
                  <a:tcPr>
                    <a:lnL w="285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80</a:t>
                      </a:r>
                      <a:endParaRPr lang="en-US" sz="1400" b="1" dirty="0"/>
                    </a:p>
                  </a:txBody>
                  <a:tcPr>
                    <a:lnL w="28575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7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Engineering design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9" t="13541" r="78732" b="44060"/>
          <a:stretch/>
        </p:blipFill>
        <p:spPr>
          <a:xfrm>
            <a:off x="3332337" y="4034446"/>
            <a:ext cx="1197033" cy="20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5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52847" y="460198"/>
            <a:ext cx="88863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Test and implement the solution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1. Prototyping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Simulations </a:t>
            </a:r>
            <a:r>
              <a:rPr lang="en-US" sz="2000" dirty="0" smtClean="0"/>
              <a:t>and </a:t>
            </a:r>
            <a:r>
              <a:rPr lang="en-US" sz="2000" b="1" dirty="0" smtClean="0"/>
              <a:t>simplified models </a:t>
            </a:r>
            <a:r>
              <a:rPr lang="en-US" sz="2000" dirty="0" smtClean="0"/>
              <a:t>to evaluate if you’re on the right track. Help define what other considerations may be need to be met before getting too far.</a:t>
            </a:r>
          </a:p>
          <a:p>
            <a:endParaRPr lang="en-US" sz="2000" dirty="0"/>
          </a:p>
          <a:p>
            <a:r>
              <a:rPr lang="en-US" sz="2000" b="1" i="1" dirty="0" smtClean="0"/>
              <a:t>2. Documentation (</a:t>
            </a:r>
            <a:r>
              <a:rPr lang="en-US" sz="2000" b="1" i="1" dirty="0" smtClean="0">
                <a:solidFill>
                  <a:srgbClr val="FF0000"/>
                </a:solidFill>
              </a:rPr>
              <a:t>!!!!</a:t>
            </a:r>
            <a:r>
              <a:rPr lang="en-US" sz="2000" b="1" i="1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“One </a:t>
            </a:r>
            <a:r>
              <a:rPr lang="en-US" sz="2000" dirty="0"/>
              <a:t>of the most important activities in design is documenting your </a:t>
            </a:r>
            <a:r>
              <a:rPr lang="en-US" sz="2000" dirty="0" smtClean="0"/>
              <a:t>work, clearly </a:t>
            </a:r>
            <a:r>
              <a:rPr lang="en-US" sz="2000" dirty="0"/>
              <a:t>communicating the solution to your design problem so someone else </a:t>
            </a:r>
            <a:r>
              <a:rPr lang="en-US" sz="2000" dirty="0" smtClean="0"/>
              <a:t>can understand </a:t>
            </a:r>
            <a:r>
              <a:rPr lang="en-US" sz="2000" dirty="0"/>
              <a:t>what you have created</a:t>
            </a:r>
            <a:r>
              <a:rPr lang="en-US" sz="2000" dirty="0" smtClean="0"/>
              <a:t>.”</a:t>
            </a:r>
            <a:endParaRPr lang="en-US" sz="2000" b="1" i="1" dirty="0" smtClean="0"/>
          </a:p>
          <a:p>
            <a:endParaRPr lang="en-US" sz="2000" dirty="0" smtClean="0"/>
          </a:p>
          <a:p>
            <a:endParaRPr lang="en-US" sz="2000" b="1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254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48" y="3060445"/>
            <a:ext cx="584835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8137" y="2537225"/>
            <a:ext cx="33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In-line comments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184" t="9116" r="27449"/>
          <a:stretch/>
        </p:blipFill>
        <p:spPr>
          <a:xfrm>
            <a:off x="7154568" y="1884788"/>
            <a:ext cx="4387399" cy="4637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0381" y="1361568"/>
            <a:ext cx="33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“</a:t>
            </a:r>
            <a:r>
              <a:rPr lang="en-US" sz="2800" dirty="0" err="1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ReadMe”file</a:t>
            </a:r>
            <a:endParaRPr lang="en-US" sz="2800" dirty="0" smtClean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Good documentation is essential!</a:t>
            </a:r>
          </a:p>
        </p:txBody>
      </p:sp>
    </p:spTree>
    <p:extLst>
      <p:ext uri="{BB962C8B-B14F-4D97-AF65-F5344CB8AC3E}">
        <p14:creationId xmlns:p14="http://schemas.microsoft.com/office/powerpoint/2010/main" val="11082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52847" y="460198"/>
            <a:ext cx="88863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Test and implement the solution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1. Prototyping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Simulations </a:t>
            </a:r>
            <a:r>
              <a:rPr lang="en-US" sz="2000" dirty="0" smtClean="0"/>
              <a:t>and </a:t>
            </a:r>
            <a:r>
              <a:rPr lang="en-US" sz="2000" b="1" dirty="0" smtClean="0"/>
              <a:t>simplified models </a:t>
            </a:r>
            <a:r>
              <a:rPr lang="en-US" sz="2000" dirty="0" smtClean="0"/>
              <a:t>to evaluate if you’re on the right track. Help define what other considerations may be need to be met before getting too far.</a:t>
            </a:r>
          </a:p>
          <a:p>
            <a:endParaRPr lang="en-US" sz="2000" dirty="0"/>
          </a:p>
          <a:p>
            <a:r>
              <a:rPr lang="en-US" sz="2000" b="1" i="1" dirty="0" smtClean="0"/>
              <a:t>2. Documentation (</a:t>
            </a:r>
            <a:r>
              <a:rPr lang="en-US" sz="2000" b="1" i="1" dirty="0" smtClean="0">
                <a:solidFill>
                  <a:srgbClr val="FF0000"/>
                </a:solidFill>
              </a:rPr>
              <a:t>!!!!</a:t>
            </a:r>
            <a:r>
              <a:rPr lang="en-US" sz="2000" b="1" i="1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“One </a:t>
            </a:r>
            <a:r>
              <a:rPr lang="en-US" sz="2000" dirty="0"/>
              <a:t>of the most important activities in design is documenting your </a:t>
            </a:r>
            <a:r>
              <a:rPr lang="en-US" sz="2000" dirty="0" smtClean="0"/>
              <a:t>work, clearly </a:t>
            </a:r>
            <a:r>
              <a:rPr lang="en-US" sz="2000" dirty="0"/>
              <a:t>communicating the solution to your design problem so someone else </a:t>
            </a:r>
            <a:r>
              <a:rPr lang="en-US" sz="2000" dirty="0" smtClean="0"/>
              <a:t>can understand </a:t>
            </a:r>
            <a:r>
              <a:rPr lang="en-US" sz="2000" dirty="0"/>
              <a:t>what you have created</a:t>
            </a:r>
            <a:r>
              <a:rPr lang="en-US" sz="2000" dirty="0" smtClean="0"/>
              <a:t>.”</a:t>
            </a:r>
            <a:endParaRPr lang="en-US" sz="2000" b="1" i="1" dirty="0" smtClean="0"/>
          </a:p>
          <a:p>
            <a:endParaRPr lang="en-US" sz="2000" dirty="0" smtClean="0"/>
          </a:p>
          <a:p>
            <a:r>
              <a:rPr lang="en-US" sz="2000" b="1" i="1" dirty="0" smtClean="0"/>
              <a:t>3. Testing </a:t>
            </a:r>
            <a:r>
              <a:rPr lang="en-US" sz="2000" b="1" i="1" dirty="0"/>
              <a:t>and </a:t>
            </a:r>
            <a:r>
              <a:rPr lang="en-US" sz="2000" b="1" i="1" dirty="0" smtClean="0"/>
              <a:t>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Without </a:t>
            </a:r>
            <a:r>
              <a:rPr lang="en-US" sz="2000" dirty="0"/>
              <a:t>proper </a:t>
            </a:r>
            <a:r>
              <a:rPr lang="en-US" sz="2000" dirty="0" smtClean="0"/>
              <a:t>testing at </a:t>
            </a:r>
            <a:r>
              <a:rPr lang="en-US" sz="2000" dirty="0"/>
              <a:t>all stages in the process, </a:t>
            </a:r>
            <a:r>
              <a:rPr lang="en-US" sz="2000" b="1" dirty="0">
                <a:solidFill>
                  <a:srgbClr val="FF0000"/>
                </a:solidFill>
              </a:rPr>
              <a:t>you may find yourself making costly mistakes later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Standardized test sets</a:t>
            </a:r>
            <a:r>
              <a:rPr lang="en-US" sz="2000" dirty="0" smtClean="0"/>
              <a:t> to evaluate functionality across semesters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855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  <a:ln w="3810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Engineering design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sp>
        <p:nvSpPr>
          <p:cNvPr id="9" name="Right Brace 8"/>
          <p:cNvSpPr/>
          <p:nvPr/>
        </p:nvSpPr>
        <p:spPr>
          <a:xfrm>
            <a:off x="9171992" y="1317570"/>
            <a:ext cx="457200" cy="492113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19385" y="3301083"/>
            <a:ext cx="1451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Project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Proposal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63157" y="1330153"/>
            <a:ext cx="1729937" cy="1015663"/>
          </a:xfrm>
          <a:prstGeom prst="rect">
            <a:avLst/>
          </a:prstGeom>
          <a:solidFill>
            <a:srgbClr val="FFFF99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</a:t>
            </a:r>
            <a:b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solidFill>
                  <a:srgbClr val="9A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AMRUPT Problem</a:t>
            </a:r>
            <a:endParaRPr lang="en-US" sz="2000" b="1" dirty="0">
              <a:solidFill>
                <a:srgbClr val="9A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2408" y="1402844"/>
            <a:ext cx="1387151" cy="651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39212" y="3778136"/>
            <a:ext cx="1090185" cy="849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35216" y="5287487"/>
            <a:ext cx="1169437" cy="880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Step 1: Begin planning for the design process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193153" y="1317570"/>
            <a:ext cx="5805694" cy="5198134"/>
            <a:chOff x="3193153" y="1317570"/>
            <a:chExt cx="5805694" cy="519813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3153" y="1317570"/>
              <a:ext cx="5805694" cy="492113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7772229" y="6238705"/>
              <a:ext cx="12266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err="1" smtClean="0">
                  <a:latin typeface="Times New Roman" panose="02020603050405020304" pitchFamily="18" charset="0"/>
                </a:rPr>
                <a:t>Khandani</a:t>
              </a:r>
              <a:r>
                <a:rPr lang="en-US" sz="1200" b="1" dirty="0" smtClean="0">
                  <a:latin typeface="Times New Roman" panose="02020603050405020304" pitchFamily="18" charset="0"/>
                </a:rPr>
                <a:t>, 2005</a:t>
              </a:r>
              <a:endParaRPr lang="en-US" sz="1200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l="649" t="13541" r="78732" b="44060"/>
            <a:stretch/>
          </p:blipFill>
          <p:spPr>
            <a:xfrm>
              <a:off x="7785188" y="3092336"/>
              <a:ext cx="1197033" cy="208649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649" t="13541" r="78732" b="44060"/>
            <a:stretch/>
          </p:blipFill>
          <p:spPr>
            <a:xfrm>
              <a:off x="3332337" y="4034446"/>
              <a:ext cx="1197033" cy="208649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/>
            <a:srcRect l="2706" t="73360" r="76675" b="10311"/>
            <a:stretch/>
          </p:blipFill>
          <p:spPr>
            <a:xfrm>
              <a:off x="5720860" y="5317375"/>
              <a:ext cx="1197033" cy="80356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3918" t="73360" r="74605" b="12211"/>
            <a:stretch/>
          </p:blipFill>
          <p:spPr>
            <a:xfrm>
              <a:off x="7074131" y="1401388"/>
              <a:ext cx="1246910" cy="71004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/>
            <a:srcRect l="3918" t="73360" r="74605" b="12211"/>
            <a:stretch/>
          </p:blipFill>
          <p:spPr>
            <a:xfrm>
              <a:off x="3911671" y="1342509"/>
              <a:ext cx="1246910" cy="710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87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Step 1: Begin planning for the design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9" t="13541" r="78732" b="44060"/>
          <a:stretch/>
        </p:blipFill>
        <p:spPr>
          <a:xfrm>
            <a:off x="3332337" y="4034446"/>
            <a:ext cx="1197033" cy="2086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06" t="73360" r="76675" b="10311"/>
          <a:stretch/>
        </p:blipFill>
        <p:spPr>
          <a:xfrm>
            <a:off x="5720860" y="5317375"/>
            <a:ext cx="1197033" cy="803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18" t="73360" r="74605" b="12211"/>
          <a:stretch/>
        </p:blipFill>
        <p:spPr>
          <a:xfrm>
            <a:off x="7046127" y="1401388"/>
            <a:ext cx="1274914" cy="725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49" t="13541" r="78732" b="44060"/>
          <a:stretch/>
        </p:blipFill>
        <p:spPr>
          <a:xfrm>
            <a:off x="7785188" y="3092336"/>
            <a:ext cx="1197033" cy="20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1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460198"/>
            <a:ext cx="889845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Define the problem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000" b="1" i="1" dirty="0" smtClean="0"/>
              <a:t>1. Identify </a:t>
            </a:r>
            <a:r>
              <a:rPr lang="en-US" sz="2000" b="1" i="1" dirty="0"/>
              <a:t>and </a:t>
            </a:r>
            <a:r>
              <a:rPr lang="en-US" sz="2000" b="1" i="1" dirty="0" smtClean="0"/>
              <a:t>establish </a:t>
            </a:r>
            <a:r>
              <a:rPr lang="en-US" sz="2000" b="1" i="1" dirty="0"/>
              <a:t>the </a:t>
            </a:r>
            <a:r>
              <a:rPr lang="en-US" sz="2000" b="1" i="1" dirty="0" smtClean="0"/>
              <a:t>need</a:t>
            </a:r>
            <a:endParaRPr lang="en-US" sz="2000" dirty="0" smtClean="0"/>
          </a:p>
          <a:p>
            <a:r>
              <a:rPr lang="en-US" sz="2000" dirty="0" smtClean="0"/>
              <a:t>“A </a:t>
            </a:r>
            <a:r>
              <a:rPr lang="en-US" sz="2000" dirty="0"/>
              <a:t>common tendency is to begin generating </a:t>
            </a:r>
            <a:r>
              <a:rPr lang="en-US" sz="2000" dirty="0" smtClean="0"/>
              <a:t>a solution </a:t>
            </a:r>
            <a:r>
              <a:rPr lang="en-US" sz="2000" dirty="0"/>
              <a:t>to an apparent problem without understanding the problem</a:t>
            </a:r>
            <a:r>
              <a:rPr lang="en-US" sz="2000" dirty="0" smtClean="0"/>
              <a:t>.”</a:t>
            </a:r>
          </a:p>
          <a:p>
            <a:endParaRPr lang="en-US" sz="2000" dirty="0" smtClean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000" b="1" i="1" dirty="0" smtClean="0"/>
              <a:t>2. Develop </a:t>
            </a:r>
            <a:r>
              <a:rPr lang="en-US" sz="2000" b="1" i="1" dirty="0"/>
              <a:t>a </a:t>
            </a:r>
            <a:r>
              <a:rPr lang="en-US" sz="2000" b="1" i="1" dirty="0" smtClean="0"/>
              <a:t>problem statement</a:t>
            </a:r>
            <a:endParaRPr lang="en-US" sz="2000" dirty="0" smtClean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000" dirty="0" smtClean="0"/>
              <a:t>“To </a:t>
            </a:r>
            <a:r>
              <a:rPr lang="en-US" sz="2000" dirty="0"/>
              <a:t>reach a clear definition, </a:t>
            </a:r>
            <a:r>
              <a:rPr lang="en-US" sz="2000" dirty="0" smtClean="0"/>
              <a:t>[engineers] </a:t>
            </a:r>
            <a:r>
              <a:rPr lang="en-US" sz="2000" i="1" dirty="0" smtClean="0"/>
              <a:t>collect </a:t>
            </a:r>
            <a:r>
              <a:rPr lang="en-US" sz="2000" i="1" dirty="0"/>
              <a:t>data</a:t>
            </a:r>
            <a:r>
              <a:rPr lang="en-US" sz="2000" dirty="0"/>
              <a:t>, </a:t>
            </a:r>
            <a:r>
              <a:rPr lang="en-US" sz="2000" i="1" dirty="0"/>
              <a:t>run experiments</a:t>
            </a:r>
            <a:r>
              <a:rPr lang="en-US" sz="2000" dirty="0"/>
              <a:t>, and </a:t>
            </a:r>
            <a:r>
              <a:rPr lang="en-US" sz="2000" i="1" dirty="0"/>
              <a:t>perform computations</a:t>
            </a:r>
            <a:r>
              <a:rPr lang="en-US" sz="2000" dirty="0"/>
              <a:t> that allow </a:t>
            </a:r>
            <a:r>
              <a:rPr lang="en-US" sz="2000" dirty="0" smtClean="0"/>
              <a:t>a need </a:t>
            </a:r>
            <a:r>
              <a:rPr lang="en-US" sz="2000" dirty="0"/>
              <a:t>to </a:t>
            </a:r>
            <a:r>
              <a:rPr lang="en-US" sz="2000" dirty="0" smtClean="0"/>
              <a:t>be expressed </a:t>
            </a:r>
            <a:r>
              <a:rPr lang="en-US" sz="2000" dirty="0"/>
              <a:t>as part of an engineering problem-solving process</a:t>
            </a:r>
            <a:r>
              <a:rPr lang="en-US" sz="2000" dirty="0" smtClean="0"/>
              <a:t>.”</a:t>
            </a:r>
          </a:p>
          <a:p>
            <a:endParaRPr lang="en-US" sz="20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000" b="1" i="1" dirty="0" smtClean="0"/>
              <a:t>3. Establish explicit criteria </a:t>
            </a:r>
            <a:r>
              <a:rPr lang="en-US" sz="2000" b="1" i="1" dirty="0"/>
              <a:t>for </a:t>
            </a:r>
            <a:r>
              <a:rPr lang="en-US" sz="2000" b="1" i="1" dirty="0" smtClean="0"/>
              <a:t>success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design must collect </a:t>
            </a:r>
            <a:r>
              <a:rPr lang="en-US" sz="2000" i="1" dirty="0" smtClean="0"/>
              <a:t>accurate</a:t>
            </a:r>
            <a:r>
              <a:rPr lang="en-US" sz="2000" dirty="0" smtClean="0"/>
              <a:t>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design must collect sufficiently </a:t>
            </a:r>
            <a:r>
              <a:rPr lang="en-US" sz="2000" i="1" dirty="0" smtClean="0"/>
              <a:t>precise</a:t>
            </a:r>
            <a:r>
              <a:rPr lang="en-US" sz="2000" dirty="0" smtClean="0"/>
              <a:t>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design must be </a:t>
            </a:r>
            <a:r>
              <a:rPr lang="en-US" sz="2000" i="1" dirty="0" smtClean="0"/>
              <a:t>fast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design must be </a:t>
            </a:r>
            <a:r>
              <a:rPr lang="en-US" sz="2000" i="1" dirty="0"/>
              <a:t>low</a:t>
            </a:r>
            <a:r>
              <a:rPr lang="en-US" sz="2000" dirty="0"/>
              <a:t> </a:t>
            </a:r>
            <a:r>
              <a:rPr lang="en-US" sz="2000" i="1" dirty="0"/>
              <a:t>cost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design should be </a:t>
            </a:r>
            <a:r>
              <a:rPr lang="en-US" sz="2000" i="1" dirty="0" smtClean="0"/>
              <a:t>safe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design should be </a:t>
            </a:r>
            <a:r>
              <a:rPr lang="en-US" sz="2000" i="1" dirty="0"/>
              <a:t>simple</a:t>
            </a:r>
            <a:r>
              <a:rPr lang="en-US" sz="2000" dirty="0"/>
              <a:t> to operate, with minimum human effort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8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0946" y="460198"/>
            <a:ext cx="10738625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Requirements and </a:t>
            </a:r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constraints</a:t>
            </a:r>
            <a:endParaRPr lang="en-US" sz="28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Short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range: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150m  min, 300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ideal, between receivers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Extremely simple transmitter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design: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lightweight (150 mg ideal, 300 mg upper limit),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power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 sample rate: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&lt;5s interval ideal, 10s upper limit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Datalogging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/ data management: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each receiver must receive data from ~20-50 tags at </a:t>
            </a:r>
            <a:r>
              <a:rPr lang="en-US" sz="1600" i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5s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interval each for 1 day, data must be uploaded to central hub automatically, physical retrieval from hub can occur daily , triangulation need not occur before data is retrieved, can use cellular networks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Duration of </a:t>
            </a:r>
            <a:r>
              <a:rPr lang="en-US" sz="20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datalogging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system should remain operational 3-4 months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GUI: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not needed for visualizing bird locations, but need a way to identify system operation status either from the hub or from each ground-node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System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can operate in cluttered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environments: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multipath interference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Number of mobile nodes: </a:t>
            </a:r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50 </a:t>
            </a:r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adequate, upper limit of 1000 for total # deployed; expect only 0-20 mobile-nodes to be within range of a given ground-node at a time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spatial accuracy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 triangulation results: </a:t>
            </a:r>
            <a:r>
              <a:rPr lang="en-US" sz="1600" i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~5 m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 cost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receivers: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COTS components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 power consumption of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receivers: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can operate on solar power</a:t>
            </a:r>
            <a:endParaRPr lang="en-US" sz="2000" i="1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2D localization (</a:t>
            </a:r>
            <a:r>
              <a:rPr lang="en-US" sz="20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lat,long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OK, 3D </a:t>
            </a: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</a:t>
            </a:r>
            <a:r>
              <a:rPr lang="en-US" sz="20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lat,long,azimuth</a:t>
            </a: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</a:t>
            </a: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ideal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Communication protocol: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Time division multiplexing (not frequency) to maximize </a:t>
            </a:r>
            <a:r>
              <a:rPr lang="en-US" sz="1600" i="1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Tx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sleep modes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Forward compatibility: </a:t>
            </a:r>
            <a:r>
              <a:rPr lang="en-US" sz="16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Must be compatible with and adaptable to a multi-frequency-phase-integer-disambiguation approach for future versions</a:t>
            </a:r>
            <a:endParaRPr lang="en-US" sz="20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921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53" y="1317570"/>
            <a:ext cx="5805694" cy="4921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6775" y="377071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Engineering design 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72229" y="6238705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latin typeface="Times New Roman" panose="02020603050405020304" pitchFamily="18" charset="0"/>
              </a:rPr>
              <a:t>Khandani</a:t>
            </a:r>
            <a:r>
              <a:rPr lang="en-US" sz="1200" b="1" dirty="0" smtClean="0">
                <a:latin typeface="Times New Roman" panose="02020603050405020304" pitchFamily="18" charset="0"/>
              </a:rPr>
              <a:t>, 2005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49" t="13541" r="78732" b="44060"/>
          <a:stretch/>
        </p:blipFill>
        <p:spPr>
          <a:xfrm>
            <a:off x="7785188" y="3092336"/>
            <a:ext cx="1197033" cy="2086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06" t="73360" r="76675" b="10311"/>
          <a:stretch/>
        </p:blipFill>
        <p:spPr>
          <a:xfrm>
            <a:off x="5720860" y="5317375"/>
            <a:ext cx="1197033" cy="803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18" t="73360" r="74605" b="12211"/>
          <a:stretch/>
        </p:blipFill>
        <p:spPr>
          <a:xfrm>
            <a:off x="7074131" y="1401388"/>
            <a:ext cx="1246910" cy="710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9" t="13541" r="78732" b="44060"/>
          <a:stretch/>
        </p:blipFill>
        <p:spPr>
          <a:xfrm>
            <a:off x="3332337" y="4034446"/>
            <a:ext cx="1197033" cy="20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9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28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8462" y="451885"/>
            <a:ext cx="889845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Gather pertinent information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000" b="1" i="1" dirty="0" smtClean="0"/>
              <a:t>1. Refine your thinking about the problem, and place it in context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</a:t>
            </a:r>
            <a:r>
              <a:rPr lang="en-US" sz="2000" dirty="0"/>
              <a:t>the problem real and its statement accurate?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</a:t>
            </a:r>
            <a:r>
              <a:rPr lang="en-US" sz="2000" dirty="0"/>
              <a:t>there really a need for a new solution or has the problem already been solved?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What </a:t>
            </a:r>
            <a:r>
              <a:rPr lang="en-US" sz="2000" dirty="0"/>
              <a:t>are the existing solutions to the problem?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What </a:t>
            </a:r>
            <a:r>
              <a:rPr lang="en-US" sz="2000" dirty="0"/>
              <a:t>is wrong with the way the problem is currently being solved?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What </a:t>
            </a:r>
            <a:r>
              <a:rPr lang="en-US" sz="2000" dirty="0"/>
              <a:t>is right about the way the problem is currently being solved?</a:t>
            </a:r>
          </a:p>
          <a:p>
            <a:endParaRPr lang="en-US" sz="2000" dirty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2000" b="1" i="1" dirty="0" smtClean="0"/>
              <a:t>2. Search </a:t>
            </a:r>
            <a:r>
              <a:rPr lang="en-US" sz="2000" b="1" i="1" dirty="0"/>
              <a:t>for </a:t>
            </a:r>
            <a:r>
              <a:rPr lang="en-US" sz="2000" b="1" i="1" dirty="0" smtClean="0"/>
              <a:t>information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Scientific encyclopedias and technical handbooks.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Primary articles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Faculty in ECE and beyond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Company websites and brochures</a:t>
            </a:r>
            <a:endParaRPr lang="en-US" sz="2000" dirty="0" smtClean="0">
              <a:solidFill>
                <a:srgbClr val="0070C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368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6775" y="386696"/>
            <a:ext cx="889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Gather pertinent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250" t="4060" r="591"/>
          <a:stretch/>
        </p:blipFill>
        <p:spPr>
          <a:xfrm>
            <a:off x="369917" y="981080"/>
            <a:ext cx="5993476" cy="3289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317" t="4303" r="1001"/>
          <a:stretch/>
        </p:blipFill>
        <p:spPr>
          <a:xfrm>
            <a:off x="6012872" y="1526426"/>
            <a:ext cx="5935288" cy="3281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114" t="4788" r="1341" b="4061"/>
          <a:stretch/>
        </p:blipFill>
        <p:spPr>
          <a:xfrm>
            <a:off x="253538" y="2985307"/>
            <a:ext cx="5918662" cy="31255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0182" t="4060" r="1410" b="4788"/>
          <a:stretch/>
        </p:blipFill>
        <p:spPr>
          <a:xfrm>
            <a:off x="5938058" y="3725495"/>
            <a:ext cx="5902038" cy="3125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667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1955</Words>
  <Application>Microsoft Office PowerPoint</Application>
  <PresentationFormat>Widescreen</PresentationFormat>
  <Paragraphs>519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Adobe Gothic Std B</vt:lpstr>
      <vt:lpstr>Arial</vt:lpstr>
      <vt:lpstr>Calibri</vt:lpstr>
      <vt:lpstr>等线</vt:lpstr>
      <vt:lpstr>等线 Light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peidong qi</dc:creator>
  <cp:lastModifiedBy>Julian</cp:lastModifiedBy>
  <cp:revision>94</cp:revision>
  <dcterms:created xsi:type="dcterms:W3CDTF">2017-10-16T23:51:40Z</dcterms:created>
  <dcterms:modified xsi:type="dcterms:W3CDTF">2018-02-09T02:48:45Z</dcterms:modified>
</cp:coreProperties>
</file>